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1" r:id="rId3"/>
    <p:sldId id="349" r:id="rId4"/>
    <p:sldId id="350" r:id="rId5"/>
    <p:sldId id="343" r:id="rId6"/>
    <p:sldId id="344" r:id="rId7"/>
    <p:sldId id="345" r:id="rId8"/>
    <p:sldId id="346" r:id="rId9"/>
    <p:sldId id="347" r:id="rId10"/>
    <p:sldId id="296" r:id="rId11"/>
    <p:sldId id="297" r:id="rId12"/>
    <p:sldId id="278" r:id="rId13"/>
    <p:sldId id="351" r:id="rId14"/>
    <p:sldId id="288" r:id="rId15"/>
    <p:sldId id="289" r:id="rId16"/>
    <p:sldId id="290" r:id="rId17"/>
    <p:sldId id="266" r:id="rId18"/>
    <p:sldId id="362" r:id="rId19"/>
    <p:sldId id="35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24" r:id="rId28"/>
    <p:sldId id="370" r:id="rId29"/>
    <p:sldId id="371" r:id="rId30"/>
    <p:sldId id="372" r:id="rId31"/>
    <p:sldId id="373" r:id="rId32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1661">
          <p15:clr>
            <a:srgbClr val="A4A3A4"/>
          </p15:clr>
        </p15:guide>
        <p15:guide id="6" orient="horz" pos="981">
          <p15:clr>
            <a:srgbClr val="A4A3A4"/>
          </p15:clr>
        </p15:guide>
        <p15:guide id="7" pos="5738">
          <p15:clr>
            <a:srgbClr val="A4A3A4"/>
          </p15:clr>
        </p15:guide>
        <p15:guide id="8" pos="3651">
          <p15:clr>
            <a:srgbClr val="A4A3A4"/>
          </p15:clr>
        </p15:guide>
        <p15:guide id="9" pos="4059">
          <p15:clr>
            <a:srgbClr val="A4A3A4"/>
          </p15:clr>
        </p15:guide>
        <p15:guide id="10" pos="295">
          <p15:clr>
            <a:srgbClr val="A4A3A4"/>
          </p15:clr>
        </p15:guide>
        <p15:guide id="11" pos="2064">
          <p15:clr>
            <a:srgbClr val="A4A3A4"/>
          </p15:clr>
        </p15:guide>
        <p15:guide id="12" pos="2336">
          <p15:clr>
            <a:srgbClr val="A4A3A4"/>
          </p15:clr>
        </p15:guide>
        <p15:guide id="13" pos="4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  <a:srgbClr val="BD0310"/>
    <a:srgbClr val="A08BB6"/>
    <a:srgbClr val="F8A15A"/>
    <a:srgbClr val="FBC293"/>
    <a:srgbClr val="FEE6D6"/>
    <a:srgbClr val="FFF8F3"/>
    <a:srgbClr val="FCB688"/>
    <a:srgbClr val="94BBBB"/>
    <a:srgbClr val="6E8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4798" autoAdjust="0"/>
  </p:normalViewPr>
  <p:slideViewPr>
    <p:cSldViewPr>
      <p:cViewPr varScale="1">
        <p:scale>
          <a:sx n="92" d="100"/>
          <a:sy n="92" d="100"/>
        </p:scale>
        <p:origin x="1936" y="56"/>
      </p:cViewPr>
      <p:guideLst>
        <p:guide orient="horz" pos="2069"/>
        <p:guide orient="horz" pos="709"/>
        <p:guide orient="horz" pos="3067"/>
        <p:guide orient="horz" pos="119"/>
        <p:guide orient="horz" pos="1661"/>
        <p:guide orient="horz" pos="981"/>
        <p:guide pos="5738"/>
        <p:guide pos="3651"/>
        <p:guide pos="4059"/>
        <p:guide pos="295"/>
        <p:guide pos="2064"/>
        <p:guide pos="2336"/>
        <p:guide pos="4422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>
                <a:solidFill>
                  <a:srgbClr val="C00000"/>
                </a:solidFill>
              </a:rPr>
              <a:t>民國</a:t>
            </a:r>
            <a:r>
              <a:rPr lang="en-US" altLang="zh-TW" sz="2400" b="1" dirty="0">
                <a:solidFill>
                  <a:srgbClr val="C00000"/>
                </a:solidFill>
              </a:rPr>
              <a:t>100-108</a:t>
            </a:r>
            <a:r>
              <a:rPr lang="zh-TW" altLang="en-US" sz="2400" b="1" dirty="0">
                <a:solidFill>
                  <a:srgbClr val="C00000"/>
                </a:solidFill>
              </a:rPr>
              <a:t>年 交通事故死亡人數</a:t>
            </a:r>
          </a:p>
        </c:rich>
      </c:tx>
      <c:layout>
        <c:manualLayout>
          <c:xMode val="edge"/>
          <c:yMode val="edge"/>
          <c:x val="0.3042558683057956"/>
          <c:y val="4.2900638667775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0824563655885988"/>
          <c:y val="2.7515899134330418E-2"/>
          <c:w val="0.86341237556268624"/>
          <c:h val="0.8082921342073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年份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工作表1!$A$2:$A$10</c:f>
              <c:numCache>
                <c:formatCode>General</c:formatCode>
                <c:ptCount val="9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</c:numCache>
            </c:numRef>
          </c:cat>
          <c:val>
            <c:numRef>
              <c:f>工作表1!$B$2:$B$10</c:f>
              <c:numCache>
                <c:formatCode>General</c:formatCode>
                <c:ptCount val="9"/>
                <c:pt idx="0">
                  <c:v>3343</c:v>
                </c:pt>
                <c:pt idx="1">
                  <c:v>3219</c:v>
                </c:pt>
                <c:pt idx="2">
                  <c:v>3072</c:v>
                </c:pt>
                <c:pt idx="3">
                  <c:v>3075</c:v>
                </c:pt>
                <c:pt idx="4">
                  <c:v>2942</c:v>
                </c:pt>
                <c:pt idx="5">
                  <c:v>2847</c:v>
                </c:pt>
                <c:pt idx="6">
                  <c:v>2697</c:v>
                </c:pt>
                <c:pt idx="7">
                  <c:v>2780</c:v>
                </c:pt>
                <c:pt idx="8">
                  <c:v>2865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5-4355-9CA9-A5A12F3380C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工作表1!$A$2:$A$10</c:f>
              <c:numCache>
                <c:formatCode>General</c:formatCode>
                <c:ptCount val="9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</c:numCache>
            </c:numRef>
          </c:cat>
          <c:val>
            <c:numRef>
              <c:f>工作表1!$C$2:$C$10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1495-4355-9CA9-A5A12F3380C4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工作表1!$A$2:$A$10</c:f>
              <c:numCache>
                <c:formatCode>General</c:formatCode>
                <c:ptCount val="9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</c:numCache>
            </c:numRef>
          </c:cat>
          <c:val>
            <c:numRef>
              <c:f>工作表1!$D$2:$D$10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1495-4355-9CA9-A5A12F3380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5779839"/>
        <c:axId val="675784831"/>
      </c:barChart>
      <c:catAx>
        <c:axId val="6757798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dirty="0"/>
                  <a:t>年份</a:t>
                </a:r>
              </a:p>
            </c:rich>
          </c:tx>
          <c:layout>
            <c:manualLayout>
              <c:xMode val="edge"/>
              <c:yMode val="edge"/>
              <c:x val="0.48459107440894922"/>
              <c:y val="0.907754243522491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75784831"/>
        <c:crosses val="autoZero"/>
        <c:auto val="1"/>
        <c:lblAlgn val="ctr"/>
        <c:lblOffset val="100"/>
        <c:noMultiLvlLbl val="0"/>
      </c:catAx>
      <c:valAx>
        <c:axId val="675784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b="1" dirty="0"/>
                  <a:t>死亡人數</a:t>
                </a:r>
              </a:p>
            </c:rich>
          </c:tx>
          <c:layout>
            <c:manualLayout>
              <c:xMode val="edge"/>
              <c:yMode val="edge"/>
              <c:x val="5.7141543460269111E-3"/>
              <c:y val="0.36962278215333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7577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1E03BD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>
                <a:solidFill>
                  <a:srgbClr val="1E03BD"/>
                </a:solidFill>
              </a:rPr>
              <a:t>民國</a:t>
            </a:r>
            <a:r>
              <a:rPr lang="en-US" altLang="zh-TW" sz="2400" b="1" dirty="0">
                <a:solidFill>
                  <a:srgbClr val="1E03BD"/>
                </a:solidFill>
              </a:rPr>
              <a:t>100-108</a:t>
            </a:r>
            <a:r>
              <a:rPr lang="zh-TW" altLang="en-US" sz="2400" b="1" dirty="0">
                <a:solidFill>
                  <a:srgbClr val="1E03BD"/>
                </a:solidFill>
              </a:rPr>
              <a:t>年 交通事故受傷人數</a:t>
            </a:r>
            <a:endParaRPr lang="zh-TW" sz="2400" b="1" dirty="0">
              <a:solidFill>
                <a:srgbClr val="1E03B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1E03BD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951081152273403"/>
          <c:y val="0.12051333924217086"/>
          <c:w val="0.84533433383930867"/>
          <c:h val="0.73202558156310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工作表1!$A$2:$A$10</c:f>
              <c:numCache>
                <c:formatCode>General</c:formatCode>
                <c:ptCount val="9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</c:numCache>
            </c:numRef>
          </c:cat>
          <c:val>
            <c:numRef>
              <c:f>工作表1!$B$2:$B$10</c:f>
              <c:numCache>
                <c:formatCode>#,##0</c:formatCode>
                <c:ptCount val="9"/>
                <c:pt idx="0">
                  <c:v>314004</c:v>
                </c:pt>
                <c:pt idx="1">
                  <c:v>332942</c:v>
                </c:pt>
                <c:pt idx="2">
                  <c:v>372443</c:v>
                </c:pt>
                <c:pt idx="3">
                  <c:v>412010</c:v>
                </c:pt>
                <c:pt idx="4">
                  <c:v>408860</c:v>
                </c:pt>
                <c:pt idx="5">
                  <c:v>402699</c:v>
                </c:pt>
                <c:pt idx="6">
                  <c:v>393047</c:v>
                </c:pt>
                <c:pt idx="7">
                  <c:v>426799</c:v>
                </c:pt>
                <c:pt idx="8">
                  <c:v>455400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2-4515-9EE3-39CBAFA2F37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工作表1!$A$2:$A$10</c:f>
              <c:numCache>
                <c:formatCode>General</c:formatCode>
                <c:ptCount val="9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</c:numCache>
            </c:numRef>
          </c:cat>
          <c:val>
            <c:numRef>
              <c:f>工作表1!$C$2:$C$10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9222-4515-9EE3-39CBAFA2F37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工作表1!$A$2:$A$10</c:f>
              <c:numCache>
                <c:formatCode>General</c:formatCode>
                <c:ptCount val="9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</c:numCache>
            </c:numRef>
          </c:cat>
          <c:val>
            <c:numRef>
              <c:f>工作表1!$D$2:$D$10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9222-4515-9EE3-39CBAFA2F3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0715855"/>
        <c:axId val="980712943"/>
      </c:barChart>
      <c:catAx>
        <c:axId val="9807158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sz="1800"/>
                  <a:t>年份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80712943"/>
        <c:crosses val="autoZero"/>
        <c:auto val="1"/>
        <c:lblAlgn val="ctr"/>
        <c:lblOffset val="100"/>
        <c:noMultiLvlLbl val="0"/>
      </c:catAx>
      <c:valAx>
        <c:axId val="98071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sz="1400" b="1"/>
                  <a:t>受傷人數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40960618620466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80715855"/>
        <c:crosses val="autoZero"/>
        <c:crossBetween val="between"/>
      </c:valAx>
      <c:spPr>
        <a:noFill/>
        <a:ln w="63500"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>
                <a:solidFill>
                  <a:srgbClr val="C00000"/>
                </a:solidFill>
              </a:rPr>
              <a:t>死亡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死亡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3-478C-9504-72DBE4A9AB1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3-478C-9504-72DBE4A9AB1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C3-478C-9504-72DBE4A9AB1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C3-478C-9504-72DBE4A9AB1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C3-478C-9504-72DBE4A9AB1E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C3-478C-9504-72DBE4A9AB1E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C3-478C-9504-72DBE4A9AB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工作表1!$A$2:$A$8</c:f>
              <c:strCache>
                <c:ptCount val="7"/>
                <c:pt idx="0">
                  <c:v>大客貨車</c:v>
                </c:pt>
                <c:pt idx="1">
                  <c:v>小客車</c:v>
                </c:pt>
                <c:pt idx="2">
                  <c:v>機車</c:v>
                </c:pt>
                <c:pt idx="3">
                  <c:v>自行車</c:v>
                </c:pt>
                <c:pt idx="4">
                  <c:v>行人</c:v>
                </c:pt>
                <c:pt idx="5">
                  <c:v>乘客</c:v>
                </c:pt>
                <c:pt idx="6">
                  <c:v>其他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155</c:v>
                </c:pt>
                <c:pt idx="1">
                  <c:v>1227</c:v>
                </c:pt>
                <c:pt idx="2">
                  <c:v>6477</c:v>
                </c:pt>
                <c:pt idx="3">
                  <c:v>718</c:v>
                </c:pt>
                <c:pt idx="4">
                  <c:v>1458</c:v>
                </c:pt>
                <c:pt idx="5">
                  <c:v>1017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C3-478C-9504-72DBE4A9AB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51849650869117E-2"/>
          <c:y val="0.78951715556646218"/>
          <c:w val="0.84984132900714782"/>
          <c:h val="0.19479544933784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dirty="0">
                <a:solidFill>
                  <a:srgbClr val="1E03BD"/>
                </a:solidFill>
              </a:rPr>
              <a:t>受傷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受傷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1-4E2C-80DC-60D8CDE6265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1-4E2C-80DC-60D8CDE6265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01-4E2C-80DC-60D8CDE6265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1-4E2C-80DC-60D8CDE6265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1-4E2C-80DC-60D8CDE6265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1-4E2C-80DC-60D8CDE6265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1-4E2C-80DC-60D8CDE626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工作表1!$A$2:$A$8</c:f>
              <c:strCache>
                <c:ptCount val="7"/>
                <c:pt idx="0">
                  <c:v>大客貨車</c:v>
                </c:pt>
                <c:pt idx="1">
                  <c:v>小客車</c:v>
                </c:pt>
                <c:pt idx="2">
                  <c:v>機車</c:v>
                </c:pt>
                <c:pt idx="3">
                  <c:v>自行車</c:v>
                </c:pt>
                <c:pt idx="4">
                  <c:v>行人</c:v>
                </c:pt>
                <c:pt idx="5">
                  <c:v>乘客</c:v>
                </c:pt>
                <c:pt idx="6">
                  <c:v>其他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3892</c:v>
                </c:pt>
                <c:pt idx="1">
                  <c:v>100391</c:v>
                </c:pt>
                <c:pt idx="2">
                  <c:v>1713252</c:v>
                </c:pt>
                <c:pt idx="3">
                  <c:v>85591</c:v>
                </c:pt>
                <c:pt idx="4">
                  <c:v>92670</c:v>
                </c:pt>
                <c:pt idx="5">
                  <c:v>247695</c:v>
                </c:pt>
                <c:pt idx="6">
                  <c:v>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7-4710-B5AB-25DD154827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861897786146236E-2"/>
          <c:y val="0.79557801495935454"/>
          <c:w val="0.88246164200224719"/>
          <c:h val="0.18918630892552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TW" sz="24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各年齡層每十萬人口之交通事故死亡人數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hade val="51000"/>
                    <a:satMod val="130000"/>
                  </a:schemeClr>
                </a:gs>
                <a:gs pos="80000">
                  <a:schemeClr val="accent2">
                    <a:shade val="65000"/>
                    <a:shade val="93000"/>
                    <a:satMod val="130000"/>
                  </a:schemeClr>
                </a:gs>
                <a:gs pos="100000">
                  <a:schemeClr val="accent2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工作表1!$A$2:$A$20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工作表1!$B$2:$B$20</c:f>
              <c:numCache>
                <c:formatCode>General</c:formatCode>
                <c:ptCount val="19"/>
                <c:pt idx="0">
                  <c:v>1.5009999999999999</c:v>
                </c:pt>
                <c:pt idx="1">
                  <c:v>0.92700000000000005</c:v>
                </c:pt>
                <c:pt idx="2">
                  <c:v>0.45100000000000001</c:v>
                </c:pt>
                <c:pt idx="3">
                  <c:v>10.106</c:v>
                </c:pt>
                <c:pt idx="4">
                  <c:v>10.26</c:v>
                </c:pt>
                <c:pt idx="5">
                  <c:v>8.1769999999999996</c:v>
                </c:pt>
                <c:pt idx="6">
                  <c:v>6.21</c:v>
                </c:pt>
                <c:pt idx="7">
                  <c:v>5.2880000000000003</c:v>
                </c:pt>
                <c:pt idx="8">
                  <c:v>5.78</c:v>
                </c:pt>
                <c:pt idx="9">
                  <c:v>5.7140000000000004</c:v>
                </c:pt>
                <c:pt idx="10">
                  <c:v>6.9989999999999997</c:v>
                </c:pt>
                <c:pt idx="11">
                  <c:v>8.9369999999999994</c:v>
                </c:pt>
                <c:pt idx="12">
                  <c:v>10.167</c:v>
                </c:pt>
                <c:pt idx="13">
                  <c:v>13.951000000000001</c:v>
                </c:pt>
                <c:pt idx="14">
                  <c:v>23.193000000000001</c:v>
                </c:pt>
                <c:pt idx="15">
                  <c:v>31.218</c:v>
                </c:pt>
                <c:pt idx="16">
                  <c:v>33.014000000000003</c:v>
                </c:pt>
                <c:pt idx="17">
                  <c:v>25.23</c:v>
                </c:pt>
                <c:pt idx="18">
                  <c:v>16.577000000000002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3-4F75-A558-77DE37BE6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051008"/>
        <c:axId val="2135219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工作表1!$C$1</c15:sqref>
                        </c15:formulaRef>
                      </c:ext>
                    </c:extLst>
                    <c:strCache>
                      <c:ptCount val="1"/>
                      <c:pt idx="0">
                        <c:v>數列 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工作表1!$C$2:$C$20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B33-4F75-A558-77DE37BE6A9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工作表1!$D$1</c15:sqref>
                        </c15:formulaRef>
                      </c:ext>
                    </c:extLst>
                    <c:strCache>
                      <c:ptCount val="1"/>
                      <c:pt idx="0">
                        <c:v>數列 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tint val="65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tint val="65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tint val="65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工作表1!$D$2:$D$20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B33-4F75-A558-77DE37BE6A95}"/>
                  </c:ext>
                </c:extLst>
              </c15:ser>
            </c15:filteredBarSeries>
          </c:ext>
        </c:extLst>
      </c:barChart>
      <c:catAx>
        <c:axId val="20905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年齡群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3521920"/>
        <c:crosses val="autoZero"/>
        <c:auto val="1"/>
        <c:lblAlgn val="ctr"/>
        <c:lblOffset val="100"/>
        <c:noMultiLvlLbl val="0"/>
      </c:catAx>
      <c:valAx>
        <c:axId val="2135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b="1" dirty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</a:t>
                </a:r>
                <a:r>
                  <a:rPr lang="en-US" altLang="zh-TW" b="1" dirty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/</a:t>
                </a:r>
                <a:r>
                  <a:rPr lang="zh-TW" altLang="en-US" b="1" dirty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十萬人口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905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zh-TW" sz="2400" b="1" dirty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各年齡層每十萬人口</a:t>
            </a:r>
            <a:r>
              <a:rPr lang="zh-TW" altLang="en-US" sz="2400" b="1" dirty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sz="2400" b="1" dirty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交通事故受傷人數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年齡群</c:v>
                </c:pt>
              </c:strCache>
            </c:strRef>
          </c:tx>
          <c:spPr>
            <a:solidFill>
              <a:schemeClr val="accent1">
                <a:shade val="65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工作表1!$A$2:$A$20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工作表1!$B$2:$B$20</c:f>
              <c:numCache>
                <c:formatCode>General</c:formatCode>
                <c:ptCount val="19"/>
                <c:pt idx="0">
                  <c:v>250.9</c:v>
                </c:pt>
                <c:pt idx="1">
                  <c:v>328.6</c:v>
                </c:pt>
                <c:pt idx="2">
                  <c:v>449.2</c:v>
                </c:pt>
                <c:pt idx="3">
                  <c:v>3245.4</c:v>
                </c:pt>
                <c:pt idx="4">
                  <c:v>5114.5</c:v>
                </c:pt>
                <c:pt idx="5">
                  <c:v>2793.9</c:v>
                </c:pt>
                <c:pt idx="6">
                  <c:v>1789.2</c:v>
                </c:pt>
                <c:pt idx="7">
                  <c:v>1377.5</c:v>
                </c:pt>
                <c:pt idx="8">
                  <c:v>1191</c:v>
                </c:pt>
                <c:pt idx="9">
                  <c:v>1082.8</c:v>
                </c:pt>
                <c:pt idx="10">
                  <c:v>1141.7</c:v>
                </c:pt>
                <c:pt idx="11">
                  <c:v>1211.3</c:v>
                </c:pt>
                <c:pt idx="12">
                  <c:v>1325.4</c:v>
                </c:pt>
                <c:pt idx="13">
                  <c:v>1423.2</c:v>
                </c:pt>
                <c:pt idx="14">
                  <c:v>1541.4</c:v>
                </c:pt>
                <c:pt idx="15">
                  <c:v>1390.7</c:v>
                </c:pt>
                <c:pt idx="16">
                  <c:v>1133.5999999999999</c:v>
                </c:pt>
                <c:pt idx="17">
                  <c:v>818.5</c:v>
                </c:pt>
                <c:pt idx="18">
                  <c:v>540.9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F-49E8-A8E3-EF761F196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4160512"/>
        <c:axId val="2341624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工作表1!$C$1</c15:sqref>
                        </c15:formulaRef>
                      </c:ext>
                    </c:extLst>
                    <c:strCache>
                      <c:ptCount val="1"/>
                      <c:pt idx="0">
                        <c:v>欄1</c:v>
                      </c:pt>
                    </c:strCache>
                  </c:strRef>
                </c:tx>
                <c:spPr>
                  <a:solidFill>
                    <a:schemeClr val="accent1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工作表1!$C$2:$C$20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4CF-49E8-A8E3-EF761F196D5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工作表1!$D$1</c15:sqref>
                        </c15:formulaRef>
                      </c:ext>
                    </c:extLst>
                    <c:strCache>
                      <c:ptCount val="1"/>
                      <c:pt idx="0">
                        <c:v>欄2</c:v>
                      </c:pt>
                    </c:strCache>
                  </c:strRef>
                </c:tx>
                <c:spPr>
                  <a:solidFill>
                    <a:schemeClr val="accent1">
                      <a:tint val="65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工作表1!$D$2:$D$20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4CF-49E8-A8E3-EF761F196D5E}"/>
                  </c:ext>
                </c:extLst>
              </c15:ser>
            </c15:filteredBarSeries>
          </c:ext>
        </c:extLst>
      </c:barChart>
      <c:catAx>
        <c:axId val="234160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b="1" dirty="0">
                    <a:solidFill>
                      <a:srgbClr val="1E03BD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年齡群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34162432"/>
        <c:crosses val="autoZero"/>
        <c:auto val="1"/>
        <c:lblAlgn val="ctr"/>
        <c:lblOffset val="100"/>
        <c:noMultiLvlLbl val="0"/>
      </c:catAx>
      <c:valAx>
        <c:axId val="23416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b="1" dirty="0">
                    <a:solidFill>
                      <a:srgbClr val="1E03BD"/>
                    </a:solidFill>
                  </a:rPr>
                  <a:t>人</a:t>
                </a:r>
                <a:r>
                  <a:rPr lang="en-US" altLang="zh-TW" b="1" dirty="0">
                    <a:solidFill>
                      <a:srgbClr val="1E03BD"/>
                    </a:solidFill>
                  </a:rPr>
                  <a:t>/</a:t>
                </a:r>
                <a:r>
                  <a:rPr lang="zh-TW" altLang="en-US" b="1" dirty="0">
                    <a:solidFill>
                      <a:srgbClr val="1E03BD"/>
                    </a:solidFill>
                  </a:rPr>
                  <a:t>十萬人口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3416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575D737-95C7-40BA-8521-EE1A82BB61DB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7D0DDFC-C641-4411-AD9B-958DA9924B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47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1EB390E-60C1-4446-954D-ECA55189A037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946"/>
            <a:ext cx="5437506" cy="446698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2ADA94-5553-45B7-90DB-1868A4710E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96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32DE7-8742-49E6-A4F1-385436260AF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232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28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97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9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72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47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91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484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545D-ED4C-49A9-850F-91EB88F383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80BD-35C6-4D5D-B6BA-666CD3B282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01FD-F1D6-4098-917F-C3CD69D9D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340768"/>
            <a:ext cx="8229600" cy="4824536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509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華康中黑體" pitchFamily="49" charset="-120"/>
                <a:ea typeface="華康中黑體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CB8F-62F2-485D-9840-339395F33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1DC2-EBFF-4D2B-8D40-2435785F17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57C5-2652-4890-91A1-EF8C6E015A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58A0-154C-4D96-BCFB-B18E857788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6A16-16F4-4AAA-8F82-BEFF73BFA2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25E9-A79D-44AD-AC13-BD3A291691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C95C-5B4C-4768-984A-184A888744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圖: 文件 12"/>
          <p:cNvSpPr/>
          <p:nvPr/>
        </p:nvSpPr>
        <p:spPr>
          <a:xfrm rot="10800000">
            <a:off x="0" y="6165850"/>
            <a:ext cx="9144000" cy="701675"/>
          </a:xfrm>
          <a:prstGeom prst="flowChartDocumen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268413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chemeClr val="bg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5F4D3BC0-6AB9-47E9-9E22-ED9E520087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29" name="Picture 11" descr="C:\Users\crabwei\Desktop\NCTU_LOGO\NCTU-LOGO_10.gif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188" y="6383338"/>
            <a:ext cx="14398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2413" cy="11255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222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9pPr>
    </p:titleStyle>
    <p:bodyStyle>
      <a:lvl1pPr marL="444500" indent="-4445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Char char="}"/>
        <a:defRPr sz="24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62" name="Picture 11" descr="C:\Users\crabwei\Desktop\NCTU_LOGO\NCTU-LOGO_10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188" y="6021388"/>
            <a:ext cx="242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副標題 2"/>
          <p:cNvSpPr>
            <a:spLocks noGrp="1"/>
          </p:cNvSpPr>
          <p:nvPr>
            <p:ph type="subTitle" idx="1"/>
          </p:nvPr>
        </p:nvSpPr>
        <p:spPr>
          <a:xfrm>
            <a:off x="1116013" y="3429000"/>
            <a:ext cx="7056437" cy="1728788"/>
          </a:xfrm>
        </p:spPr>
        <p:txBody>
          <a:bodyPr/>
          <a:lstStyle/>
          <a:p>
            <a:endParaRPr lang="en-US" altLang="zh-TW" sz="2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簡報人：邱裕鈞  博士</a:t>
            </a:r>
            <a:b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國立交通大學運輸研究中心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12700" y="2536825"/>
            <a:ext cx="9150350" cy="2673350"/>
          </a:xfrm>
          <a:custGeom>
            <a:avLst/>
            <a:gdLst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7026275 w 9150350"/>
              <a:gd name="connsiteY2" fmla="*/ 2239963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350" h="2673350">
                <a:moveTo>
                  <a:pt x="0" y="2667000"/>
                </a:moveTo>
                <a:lnTo>
                  <a:pt x="5803900" y="2673350"/>
                </a:lnTo>
                <a:cubicBezTo>
                  <a:pt x="6442116" y="2649900"/>
                  <a:pt x="6394883" y="2236915"/>
                  <a:pt x="7026275" y="2239963"/>
                </a:cubicBezTo>
                <a:lnTo>
                  <a:pt x="9150350" y="2241550"/>
                </a:lnTo>
                <a:lnTo>
                  <a:pt x="9150350" y="0"/>
                </a:lnTo>
                <a:lnTo>
                  <a:pt x="3714750" y="7938"/>
                </a:lnTo>
                <a:cubicBezTo>
                  <a:pt x="3201607" y="15527"/>
                  <a:pt x="3160009" y="499061"/>
                  <a:pt x="2622550" y="508000"/>
                </a:cubicBezTo>
                <a:cubicBezTo>
                  <a:pt x="2085091" y="516939"/>
                  <a:pt x="874183" y="512233"/>
                  <a:pt x="0" y="514350"/>
                </a:cubicBezTo>
                <a:cubicBezTo>
                  <a:pt x="2117" y="1231900"/>
                  <a:pt x="4233" y="1949450"/>
                  <a:pt x="0" y="26670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-19050" y="2474913"/>
            <a:ext cx="9163050" cy="552450"/>
          </a:xfrm>
          <a:custGeom>
            <a:avLst/>
            <a:gdLst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52006 h 552006"/>
              <a:gd name="connsiteX1" fmla="*/ 2642616 w 9162288"/>
              <a:gd name="connsiteY1" fmla="*/ 552006 h 552006"/>
              <a:gd name="connsiteX2" fmla="*/ 3721608 w 9162288"/>
              <a:gd name="connsiteY2" fmla="*/ 3366 h 552006"/>
              <a:gd name="connsiteX3" fmla="*/ 9162288 w 9162288"/>
              <a:gd name="connsiteY3" fmla="*/ 3366 h 5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552006">
                <a:moveTo>
                  <a:pt x="0" y="552006"/>
                </a:moveTo>
                <a:lnTo>
                  <a:pt x="2642616" y="552006"/>
                </a:lnTo>
                <a:cubicBezTo>
                  <a:pt x="3004544" y="542854"/>
                  <a:pt x="3230880" y="0"/>
                  <a:pt x="3721608" y="3366"/>
                </a:cubicBezTo>
                <a:lnTo>
                  <a:pt x="9162288" y="3366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-19050" y="4965700"/>
            <a:ext cx="9163050" cy="447675"/>
          </a:xfrm>
          <a:custGeom>
            <a:avLst/>
            <a:gdLst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448056">
                <a:moveTo>
                  <a:pt x="0" y="448056"/>
                </a:moveTo>
                <a:lnTo>
                  <a:pt x="5806440" y="448056"/>
                </a:lnTo>
                <a:cubicBezTo>
                  <a:pt x="6478928" y="438721"/>
                  <a:pt x="6509032" y="30504"/>
                  <a:pt x="7031736" y="0"/>
                </a:cubicBezTo>
                <a:lnTo>
                  <a:pt x="9162288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67" name="標題 1"/>
          <p:cNvSpPr>
            <a:spLocks noGrp="1"/>
          </p:cNvSpPr>
          <p:nvPr>
            <p:ph type="ctrTitle"/>
          </p:nvPr>
        </p:nvSpPr>
        <p:spPr>
          <a:xfrm>
            <a:off x="144463" y="332656"/>
            <a:ext cx="8863011" cy="189400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「五大守則」及「五大運動」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在學校交通安全教育之推動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4463" y="3275615"/>
            <a:ext cx="575275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主講人：張新立  教授</a:t>
            </a:r>
            <a:endParaRPr kumimoji="0" lang="en-US" altLang="zh-TW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國立交通大學運輸與物流管理學系</a:t>
            </a:r>
            <a:endParaRPr kumimoji="0" lang="en-US" altLang="zh-TW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4463" y="4641348"/>
            <a:ext cx="547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中華民國 </a:t>
            </a:r>
            <a:r>
              <a:rPr kumimoji="0" lang="en-US" altLang="zh-TW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kumimoji="0" lang="en-US" altLang="zh-TW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月 </a:t>
            </a:r>
            <a:r>
              <a:rPr kumimoji="0" lang="en-US" altLang="zh-TW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04 </a:t>
            </a: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</a:p>
        </p:txBody>
      </p:sp>
      <p:pic>
        <p:nvPicPr>
          <p:cNvPr id="15371" name="Picture 6" descr="http://mag.chinatimes.com/album/37/733/d1-1.jpg"/>
          <p:cNvPicPr>
            <a:picLocks noChangeAspect="1" noChangeArrowheads="1"/>
          </p:cNvPicPr>
          <p:nvPr/>
        </p:nvPicPr>
        <p:blipFill>
          <a:blip r:embed="rId4" cstate="print"/>
          <a:srcRect l="4144" r="3287"/>
          <a:stretch>
            <a:fillRect/>
          </a:stretch>
        </p:blipFill>
        <p:spPr bwMode="auto">
          <a:xfrm>
            <a:off x="5508104" y="2936875"/>
            <a:ext cx="1152127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2" name="Picture 8" descr="http://public.blu.livefilestore.com/y1pSqD7gHeDKslHlEbZYQELCto8m9V-WqPlrpFJJNOK9Qq-xoW8V9cdoIiDhd1mm9P57SkCA2OZCt253Yq0zFQCuQ/DSC00589.JPG?psid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36875"/>
            <a:ext cx="1152128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3" name="Picture 10" descr="http://www.flytiger.com.tw/photoall/all/images/%E4%B8%AD%E6%B8%AF%E7%B3%BB%E7%B5%B1%E4%BA%A4%E6%B5%81%E9%81%93_jpeg.jpg"/>
          <p:cNvPicPr>
            <a:picLocks noChangeAspect="1" noChangeArrowheads="1"/>
          </p:cNvPicPr>
          <p:nvPr/>
        </p:nvPicPr>
        <p:blipFill>
          <a:blip r:embed="rId6" cstate="print"/>
          <a:srcRect l="21835" r="22394"/>
          <a:stretch>
            <a:fillRect/>
          </a:stretch>
        </p:blipFill>
        <p:spPr bwMode="auto">
          <a:xfrm>
            <a:off x="7884368" y="2936875"/>
            <a:ext cx="1123106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>
            <a:normAutofit fontScale="92500" lnSpcReduction="20000"/>
          </a:bodyPr>
          <a:lstStyle/>
          <a:p>
            <a:pPr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3333FF"/>
                </a:solidFill>
                <a:latin typeface="標楷體" panose="03000509000000000000" pitchFamily="65" charset="-120"/>
              </a:rPr>
              <a:t>一些令人慟徹心扉的交通事故</a:t>
            </a:r>
            <a:endParaRPr lang="en-US" altLang="zh-TW" sz="3200" dirty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給天國兒子的簡訊 </a:t>
            </a:r>
            <a:r>
              <a:rPr lang="en-US" altLang="zh-TW" sz="3200" b="1" dirty="0">
                <a:solidFill>
                  <a:srgbClr val="C00000"/>
                </a:solidFill>
              </a:rPr>
              <a:t>---</a:t>
            </a:r>
            <a:r>
              <a:rPr lang="zh-TW" altLang="en-US" sz="3200" b="1" dirty="0">
                <a:solidFill>
                  <a:srgbClr val="C00000"/>
                </a:solidFill>
              </a:rPr>
              <a:t>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思子情深的畢伯伯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只想留住你的味道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事故罹難幼童的媽媽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zh-TW" alt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我盡量不想你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伯軒媽媽的心路歷程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誰毀了我一生的希望 </a:t>
            </a:r>
            <a:r>
              <a:rPr lang="en-US" altLang="zh-TW" sz="3200" b="1" dirty="0"/>
              <a:t>--- </a:t>
            </a:r>
            <a:r>
              <a:rPr lang="zh-TW" altLang="en-US" sz="3200" b="1" dirty="0"/>
              <a:t>朱媽媽的控訴</a:t>
            </a:r>
            <a:endParaRPr lang="en-US" altLang="zh-TW" sz="3200" b="1" dirty="0"/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大家如能多一點體貼 </a:t>
            </a:r>
            <a:r>
              <a:rPr lang="en-US" altLang="zh-TW" sz="3200" b="1" dirty="0"/>
              <a:t>--- </a:t>
            </a:r>
            <a:r>
              <a:rPr lang="zh-TW" altLang="en-US" sz="3200" b="1" dirty="0"/>
              <a:t>不幸的周媽媽</a:t>
            </a:r>
            <a:endParaRPr lang="zh-TW" alt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為何如此踐踏生命 </a:t>
            </a:r>
            <a:r>
              <a:rPr lang="en-US" altLang="zh-TW" sz="3200" b="1" dirty="0">
                <a:solidFill>
                  <a:srgbClr val="C00000"/>
                </a:solidFill>
              </a:rPr>
              <a:t>---</a:t>
            </a:r>
            <a:r>
              <a:rPr lang="zh-TW" altLang="en-US" sz="3200" b="1" dirty="0">
                <a:solidFill>
                  <a:srgbClr val="C00000"/>
                </a:solidFill>
              </a:rPr>
              <a:t>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強制險推手柯媽媽</a:t>
            </a: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誰的傷、誰的痛？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王曉民的故事</a:t>
            </a:r>
            <a:endParaRPr lang="en-US" altLang="zh-TW" sz="2800" b="1" dirty="0">
              <a:solidFill>
                <a:srgbClr val="5404AC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3333FF"/>
                </a:solidFill>
                <a:latin typeface="標楷體" panose="03000509000000000000" pitchFamily="65" charset="-120"/>
              </a:rPr>
              <a:t>還有多少不為人知的悲慘故事，</a:t>
            </a:r>
            <a:r>
              <a:rPr lang="zh-TW" altLang="en-US" sz="3200" dirty="0">
                <a:solidFill>
                  <a:srgbClr val="3333FF"/>
                </a:solidFill>
                <a:latin typeface="標楷體" panose="03000509000000000000" pitchFamily="65" charset="-120"/>
              </a:rPr>
              <a:t>發生</a:t>
            </a:r>
            <a:r>
              <a:rPr lang="zh-TW" altLang="en-US" sz="3200" b="1" dirty="0">
                <a:solidFill>
                  <a:srgbClr val="3333FF"/>
                </a:solidFill>
                <a:latin typeface="標楷體" panose="03000509000000000000" pitchFamily="65" charset="-120"/>
              </a:rPr>
              <a:t>在你我身邊？</a:t>
            </a:r>
            <a:endParaRPr lang="en-US" altLang="zh-TW" sz="3200" b="1" dirty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3333FF"/>
                </a:solidFill>
                <a:latin typeface="標楷體" panose="03000509000000000000" pitchFamily="65" charset="-120"/>
              </a:rPr>
              <a:t>我們何時才能擺脫交通事故的威脅，平安過日？</a:t>
            </a:r>
            <a:endParaRPr lang="en-US" altLang="zh-TW" sz="3200" dirty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3333FF"/>
                </a:solidFill>
                <a:latin typeface="標楷體" panose="03000509000000000000" pitchFamily="65" charset="-120"/>
              </a:rPr>
              <a:t>誰教我們？誰保護我們？如何在充滿危險中生活？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貳、認識殘酷的交通事故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(1/3)</a:t>
            </a:r>
            <a:endParaRPr lang="zh-TW" altLang="en-US" sz="48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1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050"/>
            <a:ext cx="9144000" cy="501015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貳、認識殘酷的交通事故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3640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112345"/>
          </a:xfrm>
        </p:spPr>
        <p:txBody>
          <a:bodyPr>
            <a:normAutofit fontScale="85000" lnSpcReduction="20000"/>
          </a:bodyPr>
          <a:lstStyle/>
          <a:p>
            <a:pPr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每年均有數百名年輕學生及兒童死於道路交通事故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2075" indent="0">
              <a:spcBef>
                <a:spcPts val="300"/>
              </a:spcBef>
              <a:buNone/>
            </a:pPr>
            <a:endParaRPr lang="en-US" altLang="zh-TW" sz="32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altLang="zh-TW" sz="32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altLang="zh-TW" sz="32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zh-TW" sz="32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zh-TW" sz="32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從學習走路、搭乘車輛，到騎乘自行車及汽機車</a:t>
            </a:r>
          </a:p>
          <a:p>
            <a:pPr marL="622300" lvl="1" indent="-231775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600" b="1" dirty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在家庭無法發揮正向教育功能下，多數國民自小習得錯誤用路行為！</a:t>
            </a:r>
            <a:endParaRPr lang="en-US" altLang="zh-TW" sz="2600" b="1" dirty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300" lvl="1" indent="-231775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600" b="1" dirty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如何匡正錯誤的認知與行為，開啟國民對交通安全的學習之門？</a:t>
            </a:r>
            <a:endParaRPr lang="en-US" altLang="zh-TW" sz="2600" b="1" dirty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300" lvl="1" indent="-231775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600" b="1" dirty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如何當一個好行人、好乘客與好駕駛？如何正確指導國民學習？</a:t>
            </a:r>
            <a:endParaRPr lang="en-US" altLang="zh-TW" sz="2600" b="1" dirty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300" lvl="1" indent="-231775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安全是回家唯一的路</a:t>
            </a:r>
            <a:r>
              <a:rPr lang="zh-TW" altLang="en-US" sz="2600" b="1" dirty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，卻沒落實教我們如何安全回家的知識與技能！</a:t>
            </a:r>
            <a:endParaRPr lang="en-US" altLang="zh-TW" sz="2600" b="1" dirty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300" lvl="1" indent="-231775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往往在駕駛機車或汽車發生事故時，才深深體會到所學是那麼地不足！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85369"/>
              </p:ext>
            </p:extLst>
          </p:nvPr>
        </p:nvGraphicFramePr>
        <p:xfrm>
          <a:off x="607505" y="1699475"/>
          <a:ext cx="8000998" cy="2102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4133618420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723312871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690769262"/>
                    </a:ext>
                  </a:extLst>
                </a:gridCol>
              </a:tblGrid>
              <a:tr h="454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年齡族群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103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104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105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106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107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108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12</a:t>
                      </a:r>
                      <a:r>
                        <a:rPr lang="zh-TW" altLang="en-US" sz="2000" b="1" dirty="0">
                          <a:solidFill>
                            <a:srgbClr val="1E03BD"/>
                          </a:solidFill>
                        </a:rPr>
                        <a:t>歲以下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232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210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186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190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164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183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12 - 18</a:t>
                      </a:r>
                      <a:r>
                        <a:rPr lang="zh-TW" altLang="en-US" sz="2000" b="1" dirty="0">
                          <a:solidFill>
                            <a:srgbClr val="1E03BD"/>
                          </a:solidFill>
                        </a:rPr>
                        <a:t> 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283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252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244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215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227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273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19 - 24</a:t>
                      </a:r>
                      <a:r>
                        <a:rPr lang="zh-TW" altLang="en-US" sz="2000" b="1" dirty="0">
                          <a:solidFill>
                            <a:srgbClr val="1E03BD"/>
                          </a:solidFill>
                        </a:rPr>
                        <a:t>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117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123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110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121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116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162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   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632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585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540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526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507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618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50"/>
            <a:ext cx="8856984" cy="720725"/>
          </a:xfrm>
        </p:spPr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貳、認識殘酷的交通事故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(3/3)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4334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7504" y="1268760"/>
            <a:ext cx="9144000" cy="5040560"/>
          </a:xfrm>
        </p:spPr>
        <p:txBody>
          <a:bodyPr>
            <a:normAutofit lnSpcReduction="10000"/>
          </a:bodyPr>
          <a:lstStyle/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擁有正確交通安全態度、觀念與價值</a:t>
            </a:r>
            <a:endParaRPr lang="en-US" altLang="zh-TW" sz="40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</a:rPr>
              <a:t>認識道路交通系統之潛在危機與風險</a:t>
            </a:r>
            <a:endParaRPr lang="en-US" altLang="zh-TW" sz="4000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有效使用現代化交通安全科技之能力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</a:rPr>
              <a:t>正面迎接交通事故風險之體認與作為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尊重路權、共同維護交通秩序之責任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</a:rPr>
              <a:t>兼顧自我與他人生命安全之用路觀念</a:t>
            </a:r>
            <a:endParaRPr lang="en-US" altLang="zh-TW" sz="4000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禮讓並協助老弱婦孺用路安全之行為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36104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參、現代國民應有之交通安全素養</a:t>
            </a:r>
            <a:endParaRPr lang="zh-TW" altLang="en-US" sz="44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9001000" cy="8509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範例一：交通標誌小常識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禁止停車標誌的</a:t>
            </a:r>
            <a:r>
              <a:rPr lang="zh-TW" altLang="en-US" sz="2400" dirty="0"/>
              <a:t>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zh-TW" altLang="en-US" sz="2400" dirty="0"/>
              <a:t>」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987" y="1556792"/>
            <a:ext cx="6542026" cy="37430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39752" y="4945916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(O)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4945916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(X)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198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1600" y="2492896"/>
            <a:ext cx="7391400" cy="14652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979712" y="4653136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(O)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0192" y="4581128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(X)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50"/>
            <a:ext cx="8856984" cy="720725"/>
          </a:xfrm>
        </p:spPr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範例二：交通號誌小常識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紅綠燈的固定擺設位置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4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9036496" cy="8509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範例三：交通號誌小常識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紅綠燈的固定擺設位置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772816"/>
            <a:ext cx="5122950" cy="34482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95736" y="5381911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(O)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40152" y="5394298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(X)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399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208137"/>
              </p:ext>
            </p:extLst>
          </p:nvPr>
        </p:nvGraphicFramePr>
        <p:xfrm>
          <a:off x="107505" y="1196751"/>
          <a:ext cx="8928990" cy="489654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082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教育類別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基本交通安全核心能力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車輛駕駛技能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交通專業技能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93">
                <a:tc>
                  <a:txBody>
                    <a:bodyPr/>
                    <a:lstStyle/>
                    <a:p>
                      <a:r>
                        <a:rPr lang="zh-TW" altLang="en-US" sz="21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學前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</a:t>
                      </a:r>
                      <a:r>
                        <a:rPr lang="en-US" altLang="zh-TW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守護終生交通安全好觀念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交通系統潛在危機之掌握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認識基本路權與交通法規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行人與乘客交通安全技能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安全使用公共運輸之技能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交通維護及事故救護協助</a:t>
                      </a:r>
                    </a:p>
                    <a:p>
                      <a:endParaRPr lang="zh-TW" altLang="en-US" sz="2100" dirty="0"/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專業人員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交通工程師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公路監理人員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交通執法人員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駕訓班講師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學校交安教師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政策研發規劃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專業訓練教育</a:t>
                      </a: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制度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組織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教材與訓練</a:t>
                      </a:r>
                      <a:endParaRPr lang="en-US" altLang="zh-TW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zh-TW" altLang="en-US" sz="15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社會教育與執法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06">
                <a:tc>
                  <a:txBody>
                    <a:bodyPr/>
                    <a:lstStyle/>
                    <a:p>
                      <a:r>
                        <a:rPr lang="zh-TW" altLang="en-US" sz="2100" b="1" dirty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   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39">
                <a:tc>
                  <a:txBody>
                    <a:bodyPr/>
                    <a:lstStyle/>
                    <a:p>
                      <a:r>
                        <a:rPr lang="zh-TW" altLang="en-US" sz="2100" b="1" dirty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58">
                <a:tc rowSpan="2">
                  <a:txBody>
                    <a:bodyPr/>
                    <a:lstStyle/>
                    <a:p>
                      <a:r>
                        <a:rPr lang="zh-TW" altLang="en-US" sz="2100" b="1" dirty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586">
                <a:tc vMerge="1">
                  <a:txBody>
                    <a:bodyPr/>
                    <a:lstStyle/>
                    <a:p>
                      <a:endParaRPr lang="zh-TW" altLang="en-US" sz="28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890">
                <a:tc>
                  <a:txBody>
                    <a:bodyPr/>
                    <a:lstStyle/>
                    <a:p>
                      <a:r>
                        <a:rPr lang="zh-TW" altLang="en-US" sz="2100" b="1" dirty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大專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駕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駛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</a:t>
                      </a:r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、小客車、</a:t>
                      </a:r>
                      <a:endParaRPr lang="en-US" altLang="zh-TW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小貨車、計程車、</a:t>
                      </a:r>
                      <a:endParaRPr lang="en-US" altLang="zh-TW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公共汽車、大客車遊覽車、大貨車、聯結車、特殊車輛</a:t>
                      </a:r>
                      <a:r>
                        <a:rPr lang="en-US" altLang="zh-TW" sz="1500" b="1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如救護車、危險物品運輸車輛、施工機械車輛等</a:t>
                      </a:r>
                      <a:r>
                        <a:rPr lang="en-US" altLang="zh-TW" sz="1500" b="1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100" b="1" dirty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成年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1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老年</a:t>
                      </a: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1" cy="792088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肆、國民基本交通安全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教育藍圖</a:t>
            </a:r>
            <a:endParaRPr lang="zh-TW" altLang="en-US" sz="4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3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伍、學校交通安全教育之目標</a:t>
            </a:r>
            <a:endParaRPr lang="en-US" altLang="zh-TW" sz="4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036496" cy="50405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400" dirty="0"/>
              <a:t>正確交通安全觀念與態度的引導</a:t>
            </a:r>
            <a:endParaRPr lang="en-US" altLang="zh-TW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道路充滿危險，不是嬉戲耍酷的地方！進入前務必作好萬全的準備！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交通安全是一生的保命工作，學好交通安全知識與技能是絕對必要的！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一人不守法，全民的交通安全均不保！絕不做殘害他人幸福的兇手！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維護道路交通安全是現代公民應有的責任與義務！交通安全由我做起！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建立守護終生交通安全的好觀念：五大守則 </a:t>
            </a:r>
            <a:endParaRPr lang="en-US" altLang="zh-TW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交通安全第一守則：</a:t>
            </a:r>
            <a:r>
              <a:rPr lang="zh-TW" altLang="en-US" sz="2000" b="1" dirty="0">
                <a:solidFill>
                  <a:srgbClr val="1E03BD"/>
                </a:solidFill>
              </a:rPr>
              <a:t>熟悉路權、遵守法規。 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交通安全第二守則：</a:t>
            </a:r>
            <a:r>
              <a:rPr lang="zh-TW" altLang="en-US" sz="2000" b="1" dirty="0">
                <a:solidFill>
                  <a:srgbClr val="1E03BD"/>
                </a:solidFill>
              </a:rPr>
              <a:t>我看得見您，您看得見我，交通才會安全。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交通安全第三守則：</a:t>
            </a:r>
            <a:r>
              <a:rPr lang="zh-TW" altLang="en-US" sz="2000" b="1" dirty="0">
                <a:solidFill>
                  <a:srgbClr val="1E03BD"/>
                </a:solidFill>
              </a:rPr>
              <a:t>謹守安全空間</a:t>
            </a:r>
            <a:r>
              <a:rPr lang="en-US" altLang="zh-TW" sz="2000" b="1" dirty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不作沒有絕對安全把握的交通行為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交通安全第四守則：</a:t>
            </a:r>
            <a:r>
              <a:rPr lang="zh-TW" altLang="en-US" sz="2000" b="1" dirty="0">
                <a:solidFill>
                  <a:srgbClr val="1E03BD"/>
                </a:solidFill>
              </a:rPr>
              <a:t>利他用路觀 </a:t>
            </a:r>
            <a:r>
              <a:rPr lang="en-US" altLang="zh-TW" sz="2000" b="1" dirty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不作妨礙他人安全與方便的交通行為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交通安全第五守則 ：</a:t>
            </a:r>
            <a:r>
              <a:rPr lang="zh-TW" altLang="en-US" sz="2000" b="1" dirty="0">
                <a:solidFill>
                  <a:srgbClr val="1E03BD"/>
                </a:solidFill>
              </a:rPr>
              <a:t>防衛兼顧的安全用路行為 </a:t>
            </a:r>
            <a:r>
              <a:rPr lang="en-US" altLang="zh-TW" sz="2000" b="1" dirty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 不作事故的製造者，也不成為無辜的事故受害者。</a:t>
            </a:r>
            <a:endParaRPr lang="en-US" altLang="zh-TW" sz="2000" b="1" dirty="0">
              <a:solidFill>
                <a:srgbClr val="1E03BD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傳授應付日常生活所需之交通安全知識與技能</a:t>
            </a:r>
            <a:endParaRPr lang="en-US" altLang="zh-TW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1E03BD"/>
                </a:solidFill>
              </a:rPr>
              <a:t>行人、乘客、自行車、機車、小客車等交通工具之交通安全知識與技能</a:t>
            </a:r>
            <a:endParaRPr lang="en-US" altLang="zh-TW" sz="2000" b="1" dirty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1E03BD"/>
                </a:solidFill>
              </a:rPr>
              <a:t>交通安全新問題、新知識、新技術、新法規與政策之系統性教學與宣導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3641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3508" y="1124744"/>
            <a:ext cx="8928992" cy="4908034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zh-TW" dirty="0">
                <a:solidFill>
                  <a:srgbClr val="C00000"/>
                </a:solidFill>
              </a:rPr>
              <a:t>路權</a:t>
            </a:r>
            <a:r>
              <a:rPr lang="en-US" altLang="zh-TW" dirty="0">
                <a:solidFill>
                  <a:srgbClr val="C00000"/>
                </a:solidFill>
              </a:rPr>
              <a:t>(Right of way)</a:t>
            </a:r>
            <a:r>
              <a:rPr lang="zh-TW" altLang="en-US" dirty="0"/>
              <a:t>是</a:t>
            </a:r>
            <a:r>
              <a:rPr lang="zh-TW" altLang="zh-TW" dirty="0"/>
              <a:t>規範用路優先順序、排解車輛行進衝突的最高指導原則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/>
              <a:t>路權透過如下方法呈現，以確保行車秩序與交通安全</a:t>
            </a:r>
            <a:endParaRPr lang="en-US" altLang="zh-TW" dirty="0"/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>
                <a:solidFill>
                  <a:srgbClr val="C00000"/>
                </a:solidFill>
              </a:rPr>
              <a:t>空間分離原則：</a:t>
            </a:r>
            <a:r>
              <a:rPr lang="zh-TW" altLang="en-US" sz="2200" b="1" dirty="0">
                <a:solidFill>
                  <a:srgbClr val="1E03BD"/>
                </a:solidFill>
              </a:rPr>
              <a:t>車道線、停等線、分隔島、專用道等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>
                <a:solidFill>
                  <a:srgbClr val="C00000"/>
                </a:solidFill>
              </a:rPr>
              <a:t>時間分離原則：</a:t>
            </a:r>
            <a:r>
              <a:rPr lang="zh-TW" altLang="en-US" sz="2200" b="1" dirty="0">
                <a:solidFill>
                  <a:srgbClr val="1E03BD"/>
                </a:solidFill>
              </a:rPr>
              <a:t>透過交通號誌管制以分隔車輛使用時間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>
                <a:solidFill>
                  <a:srgbClr val="C00000"/>
                </a:solidFill>
              </a:rPr>
              <a:t>一般管制規則：</a:t>
            </a:r>
            <a:r>
              <a:rPr lang="zh-TW" altLang="en-US" sz="2200" b="1" dirty="0">
                <a:solidFill>
                  <a:srgbClr val="1E03BD"/>
                </a:solidFill>
              </a:rPr>
              <a:t>轉彎車讓直行車、支線道讓幹道車先行等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/>
              <a:t>快跑的小綠人代表的「</a:t>
            </a:r>
            <a:r>
              <a:rPr lang="zh-TW" altLang="en-US" dirty="0">
                <a:solidFill>
                  <a:srgbClr val="C00000"/>
                </a:solidFill>
              </a:rPr>
              <a:t>路權</a:t>
            </a:r>
            <a:r>
              <a:rPr lang="zh-TW" altLang="en-US" dirty="0"/>
              <a:t>」為何？要如何遵守？</a:t>
            </a:r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C00000"/>
                </a:solidFill>
              </a:rPr>
              <a:t>路權</a:t>
            </a:r>
            <a:r>
              <a:rPr lang="zh-TW" altLang="en-US" dirty="0"/>
              <a:t>是用路人使用道路之遊戲規則，它排除了用路人動線間的大部分衝突，</a:t>
            </a:r>
            <a:r>
              <a:rPr lang="zh-TW" altLang="en-US" dirty="0">
                <a:solidFill>
                  <a:srgbClr val="C00000"/>
                </a:solidFill>
              </a:rPr>
              <a:t>化解了潛在的碰撞危機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C00000"/>
                </a:solidFill>
              </a:rPr>
              <a:t>了解路權</a:t>
            </a:r>
            <a:r>
              <a:rPr lang="zh-TW" altLang="en-US" dirty="0">
                <a:solidFill>
                  <a:srgbClr val="002060"/>
                </a:solidFill>
              </a:rPr>
              <a:t>並</a:t>
            </a:r>
            <a:r>
              <a:rPr lang="zh-TW" altLang="zh-TW" dirty="0">
                <a:solidFill>
                  <a:srgbClr val="C00000"/>
                </a:solidFill>
              </a:rPr>
              <a:t>嚴格遵守交通</a:t>
            </a:r>
            <a:r>
              <a:rPr lang="zh-TW" altLang="en-US" dirty="0">
                <a:solidFill>
                  <a:srgbClr val="C00000"/>
                </a:solidFill>
              </a:rPr>
              <a:t>法</a:t>
            </a:r>
            <a:r>
              <a:rPr lang="zh-TW" altLang="zh-TW" dirty="0">
                <a:solidFill>
                  <a:srgbClr val="C00000"/>
                </a:solidFill>
              </a:rPr>
              <a:t>規</a:t>
            </a:r>
            <a:r>
              <a:rPr lang="zh-TW" altLang="zh-TW" dirty="0"/>
              <a:t>是行車安全的最大保證</a:t>
            </a:r>
            <a:r>
              <a:rPr lang="zh-TW" altLang="en-US" dirty="0"/>
              <a:t>，事故之發生主要來自「</a:t>
            </a:r>
            <a:r>
              <a:rPr lang="zh-TW" altLang="en-US" dirty="0">
                <a:solidFill>
                  <a:srgbClr val="C00000"/>
                </a:solidFill>
              </a:rPr>
              <a:t>不知</a:t>
            </a:r>
            <a:r>
              <a:rPr lang="zh-TW" altLang="en-US" dirty="0"/>
              <a:t>」與「</a:t>
            </a:r>
            <a:r>
              <a:rPr lang="zh-TW" altLang="en-US" dirty="0">
                <a:solidFill>
                  <a:srgbClr val="C00000"/>
                </a:solidFill>
              </a:rPr>
              <a:t>不遵守</a:t>
            </a:r>
            <a:r>
              <a:rPr lang="zh-TW" altLang="en-US" dirty="0"/>
              <a:t>」。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913"/>
            <a:ext cx="8712968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陸、五大守則之一：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7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6754" y="1138274"/>
            <a:ext cx="9107245" cy="5112568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民國</a:t>
            </a:r>
            <a:r>
              <a:rPr lang="en-US" altLang="zh-TW" sz="3200" dirty="0">
                <a:solidFill>
                  <a:schemeClr val="tx1"/>
                </a:solidFill>
              </a:rPr>
              <a:t>108</a:t>
            </a:r>
            <a:r>
              <a:rPr lang="zh-TW" altLang="en-US" sz="3200" dirty="0">
                <a:solidFill>
                  <a:schemeClr val="tx1"/>
                </a:solidFill>
              </a:rPr>
              <a:t>年我國發生之道路交通事故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計造成 </a:t>
            </a:r>
            <a:r>
              <a:rPr lang="en-US" altLang="zh-TW" b="1" dirty="0">
                <a:solidFill>
                  <a:srgbClr val="C00000"/>
                </a:solidFill>
              </a:rPr>
              <a:t>2,865</a:t>
            </a:r>
            <a:r>
              <a:rPr lang="zh-TW" altLang="en-US" b="1" dirty="0">
                <a:solidFill>
                  <a:srgbClr val="C00000"/>
                </a:solidFill>
              </a:rPr>
              <a:t>人死亡</a:t>
            </a:r>
            <a:r>
              <a:rPr lang="zh-TW" altLang="en-US" b="1" dirty="0">
                <a:solidFill>
                  <a:srgbClr val="1E03BD"/>
                </a:solidFill>
              </a:rPr>
              <a:t>及</a:t>
            </a:r>
            <a:r>
              <a:rPr lang="en-US" altLang="zh-TW" b="1" dirty="0">
                <a:solidFill>
                  <a:srgbClr val="C00000"/>
                </a:solidFill>
              </a:rPr>
              <a:t>455,400</a:t>
            </a:r>
            <a:r>
              <a:rPr lang="zh-TW" altLang="en-US" b="1" dirty="0">
                <a:solidFill>
                  <a:srgbClr val="C00000"/>
                </a:solidFill>
              </a:rPr>
              <a:t>人受傷 </a:t>
            </a:r>
            <a:r>
              <a:rPr lang="en-US" altLang="zh-TW" b="1" dirty="0">
                <a:solidFill>
                  <a:srgbClr val="1E03BD"/>
                </a:solidFill>
              </a:rPr>
              <a:t>(</a:t>
            </a:r>
            <a:r>
              <a:rPr lang="zh-TW" altLang="en-US" b="1" dirty="0">
                <a:solidFill>
                  <a:srgbClr val="1E03BD"/>
                </a:solidFill>
              </a:rPr>
              <a:t>較</a:t>
            </a:r>
            <a:r>
              <a:rPr lang="en-US" altLang="zh-TW" b="1" dirty="0">
                <a:solidFill>
                  <a:srgbClr val="1E03BD"/>
                </a:solidFill>
              </a:rPr>
              <a:t>921</a:t>
            </a:r>
            <a:r>
              <a:rPr lang="zh-TW" altLang="en-US" b="1" dirty="0">
                <a:solidFill>
                  <a:srgbClr val="1E03BD"/>
                </a:solidFill>
              </a:rPr>
              <a:t>地震嚴重</a:t>
            </a:r>
            <a:r>
              <a:rPr lang="en-US" altLang="zh-TW" b="1" dirty="0">
                <a:solidFill>
                  <a:srgbClr val="1E03BD"/>
                </a:solidFill>
              </a:rPr>
              <a:t>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估計約造成</a:t>
            </a:r>
            <a:r>
              <a:rPr lang="zh-TW" altLang="en-US" b="1" dirty="0">
                <a:solidFill>
                  <a:srgbClr val="C00000"/>
                </a:solidFill>
              </a:rPr>
              <a:t>新台幣</a:t>
            </a:r>
            <a:r>
              <a:rPr lang="en-US" altLang="zh-TW" b="1" dirty="0">
                <a:solidFill>
                  <a:srgbClr val="C00000"/>
                </a:solidFill>
              </a:rPr>
              <a:t>4,800</a:t>
            </a:r>
            <a:r>
              <a:rPr lang="zh-TW" altLang="en-US" b="1" dirty="0">
                <a:solidFill>
                  <a:srgbClr val="C00000"/>
                </a:solidFill>
              </a:rPr>
              <a:t>億元之損失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平均每位國民損失超過新台幣</a:t>
            </a:r>
            <a:r>
              <a:rPr lang="en-US" altLang="zh-TW" b="1" dirty="0">
                <a:solidFill>
                  <a:srgbClr val="1E03BD"/>
                </a:solidFill>
              </a:rPr>
              <a:t>2</a:t>
            </a:r>
            <a:r>
              <a:rPr lang="zh-TW" altLang="en-US" b="1" dirty="0">
                <a:solidFill>
                  <a:srgbClr val="1E03BD"/>
                </a:solidFill>
              </a:rPr>
              <a:t>萬元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約占我國</a:t>
            </a:r>
            <a:r>
              <a:rPr lang="en-US" altLang="zh-TW" b="1" dirty="0">
                <a:solidFill>
                  <a:srgbClr val="1E03BD"/>
                </a:solidFill>
              </a:rPr>
              <a:t>GDP</a:t>
            </a:r>
            <a:r>
              <a:rPr lang="zh-TW" altLang="en-US" b="1" dirty="0">
                <a:solidFill>
                  <a:srgbClr val="1E03BD"/>
                </a:solidFill>
              </a:rPr>
              <a:t>之</a:t>
            </a:r>
            <a:r>
              <a:rPr lang="en-US" altLang="zh-TW" b="1" dirty="0">
                <a:solidFill>
                  <a:srgbClr val="1E03BD"/>
                </a:solidFill>
              </a:rPr>
              <a:t>3%</a:t>
            </a:r>
            <a:r>
              <a:rPr lang="zh-TW" altLang="en-US" b="1" dirty="0">
                <a:solidFill>
                  <a:srgbClr val="1E03BD"/>
                </a:solidFill>
              </a:rPr>
              <a:t>，約與台灣高鐵之造價相當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奪走許多</a:t>
            </a:r>
            <a:r>
              <a:rPr lang="zh-TW" altLang="en-US" b="1" dirty="0">
                <a:solidFill>
                  <a:srgbClr val="C00000"/>
                </a:solidFill>
              </a:rPr>
              <a:t>年輕生命，</a:t>
            </a:r>
            <a:r>
              <a:rPr lang="zh-TW" altLang="en-US" b="1" dirty="0">
                <a:solidFill>
                  <a:srgbClr val="1E03BD"/>
                </a:solidFill>
              </a:rPr>
              <a:t>留下不少</a:t>
            </a:r>
            <a:r>
              <a:rPr lang="zh-TW" altLang="en-US" b="1" dirty="0">
                <a:solidFill>
                  <a:srgbClr val="C00000"/>
                </a:solidFill>
              </a:rPr>
              <a:t>植物人</a:t>
            </a:r>
            <a:r>
              <a:rPr lang="zh-TW" altLang="en-US" b="1" dirty="0">
                <a:solidFill>
                  <a:srgbClr val="1E03BD"/>
                </a:solidFill>
              </a:rPr>
              <a:t>，重創許多家庭的幸福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死傷均</a:t>
            </a:r>
            <a:r>
              <a:rPr lang="zh-TW" altLang="en-US" b="1" dirty="0">
                <a:solidFill>
                  <a:srgbClr val="C00000"/>
                </a:solidFill>
              </a:rPr>
              <a:t>較民國</a:t>
            </a:r>
            <a:r>
              <a:rPr lang="en-US" altLang="zh-TW" b="1" dirty="0">
                <a:solidFill>
                  <a:srgbClr val="C00000"/>
                </a:solidFill>
              </a:rPr>
              <a:t>107</a:t>
            </a:r>
            <a:r>
              <a:rPr lang="zh-TW" altLang="en-US" b="1" dirty="0">
                <a:solidFill>
                  <a:srgbClr val="C00000"/>
                </a:solidFill>
              </a:rPr>
              <a:t>年嚴重</a:t>
            </a:r>
            <a:r>
              <a:rPr lang="zh-TW" altLang="en-US" b="1" dirty="0">
                <a:solidFill>
                  <a:srgbClr val="1E03BD"/>
                </a:solidFill>
              </a:rPr>
              <a:t>，死亡增加</a:t>
            </a:r>
            <a:r>
              <a:rPr lang="en-US" altLang="zh-TW" b="1" dirty="0">
                <a:solidFill>
                  <a:srgbClr val="1E03BD"/>
                </a:solidFill>
              </a:rPr>
              <a:t>3.1 %</a:t>
            </a:r>
            <a:r>
              <a:rPr lang="zh-TW" altLang="en-US" b="1" dirty="0">
                <a:solidFill>
                  <a:srgbClr val="1E03BD"/>
                </a:solidFill>
              </a:rPr>
              <a:t>、受傷增加</a:t>
            </a:r>
            <a:r>
              <a:rPr lang="en-US" altLang="zh-TW" b="1" dirty="0">
                <a:solidFill>
                  <a:srgbClr val="1E03BD"/>
                </a:solidFill>
              </a:rPr>
              <a:t>6.7%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民國</a:t>
            </a:r>
            <a:r>
              <a:rPr lang="en-US" altLang="zh-TW" b="1" dirty="0">
                <a:solidFill>
                  <a:srgbClr val="1E03BD"/>
                </a:solidFill>
              </a:rPr>
              <a:t>109</a:t>
            </a:r>
            <a:r>
              <a:rPr lang="zh-TW" altLang="en-US" b="1" dirty="0">
                <a:solidFill>
                  <a:srgbClr val="1E03BD"/>
                </a:solidFill>
              </a:rPr>
              <a:t>年之全國死傷人數</a:t>
            </a:r>
            <a:r>
              <a:rPr lang="zh-TW" altLang="en-US" b="1" dirty="0">
                <a:solidFill>
                  <a:srgbClr val="C00000"/>
                </a:solidFill>
              </a:rPr>
              <a:t>仍然出現增加之現象 </a:t>
            </a:r>
            <a:endParaRPr lang="en-US" altLang="zh-TW" b="1" dirty="0">
              <a:solidFill>
                <a:srgbClr val="C00000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道路交通事故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交通科技文明所帶來的</a:t>
            </a:r>
            <a:r>
              <a:rPr lang="zh-TW" altLang="en-US" b="1" dirty="0">
                <a:solidFill>
                  <a:srgbClr val="C00000"/>
                </a:solidFill>
              </a:rPr>
              <a:t>社會流行病，</a:t>
            </a:r>
            <a:r>
              <a:rPr lang="zh-TW" altLang="en-US" b="1" dirty="0">
                <a:solidFill>
                  <a:srgbClr val="1E03BD"/>
                </a:solidFill>
              </a:rPr>
              <a:t>傷害遠較</a:t>
            </a:r>
            <a:r>
              <a:rPr lang="zh-TW" altLang="en-US" b="1" dirty="0">
                <a:solidFill>
                  <a:srgbClr val="C00000"/>
                </a:solidFill>
              </a:rPr>
              <a:t>武漢病毒</a:t>
            </a:r>
            <a:r>
              <a:rPr lang="zh-TW" altLang="en-US" b="1" dirty="0">
                <a:solidFill>
                  <a:srgbClr val="1E03BD"/>
                </a:solidFill>
              </a:rPr>
              <a:t>為鉅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是第二次世界大戰後，危害人類</a:t>
            </a:r>
            <a:r>
              <a:rPr lang="zh-TW" altLang="en-US" b="1" dirty="0">
                <a:solidFill>
                  <a:srgbClr val="C00000"/>
                </a:solidFill>
              </a:rPr>
              <a:t>生命與財產的最大殺手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如何有效</a:t>
            </a:r>
            <a:r>
              <a:rPr lang="zh-TW" altLang="en-US" b="1" dirty="0">
                <a:solidFill>
                  <a:srgbClr val="C00000"/>
                </a:solidFill>
              </a:rPr>
              <a:t>抑制交通事故死傷</a:t>
            </a:r>
            <a:r>
              <a:rPr lang="zh-TW" altLang="en-US" b="1" dirty="0">
                <a:solidFill>
                  <a:srgbClr val="1E03BD"/>
                </a:solidFill>
              </a:rPr>
              <a:t>已成為全球努力的目標</a:t>
            </a:r>
            <a:endParaRPr lang="en-US" altLang="zh-TW" b="1" dirty="0">
              <a:solidFill>
                <a:srgbClr val="1E03BD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(1/8)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299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交通事故之發生，均因</a:t>
            </a:r>
            <a:r>
              <a:rPr lang="zh-TW" altLang="en-US" sz="3200" dirty="0">
                <a:solidFill>
                  <a:srgbClr val="C00000"/>
                </a:solidFill>
              </a:rPr>
              <a:t>你我雙方彼此未看清楚</a:t>
            </a:r>
            <a:endParaRPr lang="en-US" altLang="zh-TW" sz="32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如何讓自己被他人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車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r>
              <a:rPr lang="zh-TW" altLang="en-US" sz="3200" dirty="0">
                <a:solidFill>
                  <a:schemeClr val="tx1"/>
                </a:solidFill>
              </a:rPr>
              <a:t>清楚地看見？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穿戴</a:t>
            </a:r>
            <a:r>
              <a:rPr lang="zh-TW" altLang="en-US" b="1" u="sng" dirty="0">
                <a:solidFill>
                  <a:srgbClr val="1E03BD"/>
                </a:solidFill>
              </a:rPr>
              <a:t>鮮豔的衣物</a:t>
            </a:r>
            <a:r>
              <a:rPr lang="zh-TW" altLang="en-US" b="1" dirty="0">
                <a:solidFill>
                  <a:srgbClr val="1E03BD"/>
                </a:solidFill>
              </a:rPr>
              <a:t>，提高自己的顯著性</a:t>
            </a:r>
            <a:r>
              <a:rPr lang="zh-TW" altLang="en-US" b="1" dirty="0">
                <a:solidFill>
                  <a:srgbClr val="C00000"/>
                </a:solidFill>
              </a:rPr>
              <a:t> 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夜間穿深色衣服外出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讓別人有</a:t>
            </a:r>
            <a:r>
              <a:rPr lang="zh-TW" altLang="en-US" b="1" u="sng" dirty="0">
                <a:solidFill>
                  <a:srgbClr val="1E03BD"/>
                </a:solidFill>
              </a:rPr>
              <a:t>足夠的時間</a:t>
            </a:r>
            <a:r>
              <a:rPr lang="zh-TW" altLang="en-US" b="1" dirty="0">
                <a:solidFill>
                  <a:srgbClr val="1E03BD"/>
                </a:solidFill>
              </a:rPr>
              <a:t>看見你 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不要從路邊突然衝入道路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讓別人能從</a:t>
            </a:r>
            <a:r>
              <a:rPr lang="zh-TW" altLang="en-US" b="1" u="sng" dirty="0">
                <a:solidFill>
                  <a:srgbClr val="1E03BD"/>
                </a:solidFill>
              </a:rPr>
              <a:t>夠遠的地方</a:t>
            </a:r>
            <a:r>
              <a:rPr lang="zh-TW" altLang="en-US" b="1" dirty="0">
                <a:solidFill>
                  <a:srgbClr val="1E03BD"/>
                </a:solidFill>
              </a:rPr>
              <a:t>看見你 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注意來車視線是否被擋住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不從別人</a:t>
            </a:r>
            <a:r>
              <a:rPr lang="zh-TW" altLang="en-US" b="1" u="sng" dirty="0">
                <a:solidFill>
                  <a:srgbClr val="1E03BD"/>
                </a:solidFill>
              </a:rPr>
              <a:t>不預期處</a:t>
            </a:r>
            <a:r>
              <a:rPr lang="zh-TW" altLang="en-US" b="1" dirty="0">
                <a:solidFill>
                  <a:srgbClr val="1E03BD"/>
                </a:solidFill>
              </a:rPr>
              <a:t>穿越道路 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擁擠車陣間、中央分隔島等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從</a:t>
            </a:r>
            <a:r>
              <a:rPr lang="zh-TW" altLang="en-US" b="1" u="sng" dirty="0">
                <a:solidFill>
                  <a:srgbClr val="1E03BD"/>
                </a:solidFill>
              </a:rPr>
              <a:t>直線段</a:t>
            </a:r>
            <a:r>
              <a:rPr lang="en-US" altLang="zh-TW" b="1" dirty="0">
                <a:solidFill>
                  <a:srgbClr val="1E03BD"/>
                </a:solidFill>
              </a:rPr>
              <a:t>(</a:t>
            </a:r>
            <a:r>
              <a:rPr lang="zh-TW" altLang="en-US" b="1" dirty="0">
                <a:solidFill>
                  <a:srgbClr val="1E03BD"/>
                </a:solidFill>
              </a:rPr>
              <a:t>不要從曲線段</a:t>
            </a:r>
            <a:r>
              <a:rPr lang="en-US" altLang="zh-TW" b="1" dirty="0">
                <a:solidFill>
                  <a:srgbClr val="1E03BD"/>
                </a:solidFill>
              </a:rPr>
              <a:t>)</a:t>
            </a:r>
            <a:r>
              <a:rPr lang="zh-TW" altLang="en-US" b="1" dirty="0">
                <a:solidFill>
                  <a:srgbClr val="1E03BD"/>
                </a:solidFill>
              </a:rPr>
              <a:t>穿越道路  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讓別人提早看見你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u="sng" dirty="0">
                <a:solidFill>
                  <a:srgbClr val="1E03BD"/>
                </a:solidFill>
              </a:rPr>
              <a:t>揮動</a:t>
            </a:r>
            <a:r>
              <a:rPr lang="zh-TW" altLang="en-US" b="1" dirty="0">
                <a:solidFill>
                  <a:srgbClr val="1E03BD"/>
                </a:solidFill>
              </a:rPr>
              <a:t>比靜止較容易被看見 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揮動手臂、旗幟、手巾等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不要落入汽車、機車之</a:t>
            </a:r>
            <a:r>
              <a:rPr lang="zh-TW" altLang="en-US" b="1" u="sng" dirty="0">
                <a:solidFill>
                  <a:srgbClr val="1E03BD"/>
                </a:solidFill>
              </a:rPr>
              <a:t>視野死角  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從公車旁或前方穿越時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柒、五大守則之二：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我看得見您，您看得見我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26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如何讓自己清楚看見來車？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1"/>
                </a:solidFill>
              </a:rPr>
              <a:t>進入道路</a:t>
            </a: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或交岔路口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zh-TW" altLang="en-US" b="1" dirty="0">
                <a:solidFill>
                  <a:schemeClr val="tx1"/>
                </a:solidFill>
              </a:rPr>
              <a:t>前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</a:rPr>
              <a:t>選擇</a:t>
            </a:r>
            <a:r>
              <a:rPr lang="zh-TW" altLang="en-US" b="1" u="sng" dirty="0">
                <a:solidFill>
                  <a:srgbClr val="C00000"/>
                </a:solidFill>
              </a:rPr>
              <a:t>安全</a:t>
            </a:r>
            <a:r>
              <a:rPr lang="zh-TW" altLang="en-US" b="1" dirty="0">
                <a:solidFill>
                  <a:srgbClr val="C00000"/>
                </a:solidFill>
              </a:rPr>
              <a:t>且</a:t>
            </a:r>
            <a:r>
              <a:rPr lang="zh-TW" altLang="en-US" b="1" u="sng" dirty="0">
                <a:solidFill>
                  <a:srgbClr val="C00000"/>
                </a:solidFill>
              </a:rPr>
              <a:t>視線良好</a:t>
            </a:r>
            <a:r>
              <a:rPr lang="en-US" altLang="zh-TW" b="1" u="sng" dirty="0">
                <a:solidFill>
                  <a:srgbClr val="C00000"/>
                </a:solidFill>
              </a:rPr>
              <a:t>(</a:t>
            </a:r>
            <a:r>
              <a:rPr lang="zh-TW" altLang="en-US" b="1" u="sng" dirty="0">
                <a:solidFill>
                  <a:srgbClr val="C00000"/>
                </a:solidFill>
              </a:rPr>
              <a:t>能看得夠遠且清楚</a:t>
            </a:r>
            <a:r>
              <a:rPr lang="en-US" altLang="zh-TW" b="1" u="sng" dirty="0">
                <a:solidFill>
                  <a:srgbClr val="C00000"/>
                </a:solidFill>
              </a:rPr>
              <a:t>)</a:t>
            </a:r>
            <a:r>
              <a:rPr lang="zh-TW" altLang="en-US" b="1" u="sng" dirty="0">
                <a:solidFill>
                  <a:srgbClr val="C00000"/>
                </a:solidFill>
              </a:rPr>
              <a:t>之位置觀察來車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</a:rPr>
              <a:t>觀察來車之動向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直行、轉彎、變換車道等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zh-TW" altLang="en-US" b="1" dirty="0">
                <a:solidFill>
                  <a:srgbClr val="C00000"/>
                </a:solidFill>
              </a:rPr>
              <a:t>與速度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</a:rPr>
              <a:t>確認安全無虞後才通過；如果視線被擋，務必更加小心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1"/>
                </a:solidFill>
              </a:rPr>
              <a:t>穿越道路時</a:t>
            </a:r>
            <a:r>
              <a:rPr lang="zh-TW" altLang="en-US" dirty="0">
                <a:solidFill>
                  <a:schemeClr val="tx1"/>
                </a:solidFill>
              </a:rPr>
              <a:t>： </a:t>
            </a:r>
            <a:r>
              <a:rPr lang="en-US" altLang="zh-TW" b="1" dirty="0">
                <a:solidFill>
                  <a:srgbClr val="1E03BD"/>
                </a:solidFill>
                <a:sym typeface="Wingdings" panose="05000000000000000000" pitchFamily="2" charset="2"/>
              </a:rPr>
              <a:t>(1)</a:t>
            </a:r>
            <a:r>
              <a:rPr lang="zh-TW" altLang="en-US" b="1" dirty="0">
                <a:solidFill>
                  <a:srgbClr val="1E03BD"/>
                </a:solidFill>
                <a:sym typeface="Wingdings" panose="05000000000000000000" pitchFamily="2" charset="2"/>
              </a:rPr>
              <a:t>有實體中央分隔島；</a:t>
            </a:r>
            <a:r>
              <a:rPr lang="en-US" altLang="zh-TW" b="1" dirty="0">
                <a:solidFill>
                  <a:srgbClr val="1E03BD"/>
                </a:solidFill>
                <a:sym typeface="Wingdings" panose="05000000000000000000" pitchFamily="2" charset="2"/>
              </a:rPr>
              <a:t>(2)</a:t>
            </a:r>
            <a:r>
              <a:rPr lang="zh-TW" altLang="en-US" b="1" dirty="0">
                <a:solidFill>
                  <a:srgbClr val="1E03BD"/>
                </a:solidFill>
                <a:sym typeface="Wingdings" panose="05000000000000000000" pitchFamily="2" charset="2"/>
              </a:rPr>
              <a:t>劃有雙黃線；</a:t>
            </a:r>
            <a:r>
              <a:rPr lang="en-US" altLang="zh-TW" b="1" dirty="0">
                <a:solidFill>
                  <a:srgbClr val="1E03BD"/>
                </a:solidFill>
                <a:sym typeface="Wingdings" panose="05000000000000000000" pitchFamily="2" charset="2"/>
              </a:rPr>
              <a:t>(2) </a:t>
            </a:r>
            <a:r>
              <a:rPr lang="en-US" altLang="zh-TW" b="1" dirty="0">
                <a:solidFill>
                  <a:srgbClr val="1E03BD"/>
                </a:solidFill>
              </a:rPr>
              <a:t>100</a:t>
            </a:r>
            <a:r>
              <a:rPr lang="zh-TW" altLang="en-US" b="1" dirty="0">
                <a:solidFill>
                  <a:srgbClr val="1E03BD"/>
                </a:solidFill>
              </a:rPr>
              <a:t>公尺內有人行穿越道</a:t>
            </a:r>
            <a:r>
              <a:rPr lang="en-US" altLang="zh-TW" b="1" dirty="0">
                <a:solidFill>
                  <a:srgbClr val="1E03BD"/>
                </a:solidFill>
              </a:rPr>
              <a:t>(</a:t>
            </a:r>
            <a:r>
              <a:rPr lang="zh-TW" altLang="en-US" b="1" dirty="0">
                <a:solidFill>
                  <a:srgbClr val="1E03BD"/>
                </a:solidFill>
              </a:rPr>
              <a:t>枕木紋</a:t>
            </a:r>
            <a:r>
              <a:rPr lang="en-US" altLang="zh-TW" b="1" dirty="0">
                <a:solidFill>
                  <a:srgbClr val="1E03BD"/>
                </a:solidFill>
              </a:rPr>
              <a:t>)</a:t>
            </a:r>
            <a:r>
              <a:rPr lang="zh-TW" altLang="en-US" b="1" dirty="0">
                <a:solidFill>
                  <a:srgbClr val="1E03BD"/>
                </a:solidFill>
              </a:rPr>
              <a:t>時不得穿越。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</a:rPr>
              <a:t>先左看、再右看、再一次左看，確認安全無虞後再行通過。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</a:rPr>
              <a:t>不要嬉鬧或玩手機，且要注意左右可能出現的來車。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1"/>
                </a:solidFill>
              </a:rPr>
              <a:t>穿越交岔路口時，</a:t>
            </a:r>
            <a:r>
              <a:rPr lang="zh-TW" altLang="en-US" b="1" dirty="0">
                <a:solidFill>
                  <a:srgbClr val="1E03BD"/>
                </a:solidFill>
              </a:rPr>
              <a:t>注意</a:t>
            </a:r>
            <a:r>
              <a:rPr lang="zh-TW" altLang="en-US" b="1" u="sng" dirty="0">
                <a:solidFill>
                  <a:srgbClr val="1E03BD"/>
                </a:solidFill>
              </a:rPr>
              <a:t>左方</a:t>
            </a:r>
            <a:r>
              <a:rPr lang="zh-TW" altLang="en-US" b="1" dirty="0">
                <a:solidFill>
                  <a:srgbClr val="1E03BD"/>
                </a:solidFill>
              </a:rPr>
              <a:t>、</a:t>
            </a:r>
            <a:r>
              <a:rPr lang="zh-TW" altLang="en-US" b="1" u="sng" dirty="0">
                <a:solidFill>
                  <a:srgbClr val="1E03BD"/>
                </a:solidFill>
              </a:rPr>
              <a:t>右方</a:t>
            </a:r>
            <a:r>
              <a:rPr lang="zh-TW" altLang="en-US" b="1" dirty="0">
                <a:solidFill>
                  <a:srgbClr val="1E03BD"/>
                </a:solidFill>
              </a:rPr>
              <a:t>、</a:t>
            </a:r>
            <a:r>
              <a:rPr lang="zh-TW" altLang="en-US" b="1" u="sng" dirty="0">
                <a:solidFill>
                  <a:srgbClr val="1E03BD"/>
                </a:solidFill>
              </a:rPr>
              <a:t>對向</a:t>
            </a:r>
            <a:r>
              <a:rPr lang="zh-TW" altLang="en-US" b="1" dirty="0">
                <a:solidFill>
                  <a:srgbClr val="1E03BD"/>
                </a:solidFill>
              </a:rPr>
              <a:t>及</a:t>
            </a:r>
            <a:r>
              <a:rPr lang="zh-TW" altLang="en-US" b="1" u="sng" dirty="0">
                <a:solidFill>
                  <a:srgbClr val="1E03BD"/>
                </a:solidFill>
              </a:rPr>
              <a:t>後方</a:t>
            </a:r>
            <a:r>
              <a:rPr lang="zh-TW" altLang="en-US" b="1" dirty="0">
                <a:solidFill>
                  <a:srgbClr val="1E03BD"/>
                </a:solidFill>
              </a:rPr>
              <a:t>來車，安全無虞後再行通過。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1"/>
                </a:solidFill>
              </a:rPr>
              <a:t>行人靠邊走：</a:t>
            </a:r>
            <a:r>
              <a:rPr lang="zh-TW" altLang="en-US" b="1" dirty="0">
                <a:solidFill>
                  <a:srgbClr val="1E03BD"/>
                </a:solidFill>
              </a:rPr>
              <a:t>選擇安全的那一邊，行走騎樓或人行道；必須與車輛共用道路時，</a:t>
            </a:r>
            <a:r>
              <a:rPr lang="zh-TW" altLang="en-US" b="1" dirty="0">
                <a:solidFill>
                  <a:srgbClr val="C00000"/>
                </a:solidFill>
              </a:rPr>
              <a:t>請面向來車靠邊走</a:t>
            </a:r>
            <a:r>
              <a:rPr lang="zh-TW" altLang="en-US" b="1" dirty="0">
                <a:solidFill>
                  <a:srgbClr val="1E03BD"/>
                </a:solidFill>
              </a:rPr>
              <a:t>，避免車輛從後追撞。</a:t>
            </a:r>
            <a:endParaRPr lang="en-US" altLang="zh-TW" b="1" dirty="0">
              <a:solidFill>
                <a:srgbClr val="1E03BD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柒、五大守則之二：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我看得見您，您看得見我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98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077713"/>
            <a:ext cx="8856984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安全空間</a:t>
            </a:r>
            <a:r>
              <a:rPr lang="en-US" altLang="zh-TW" sz="3200" dirty="0">
                <a:solidFill>
                  <a:schemeClr val="tx1"/>
                </a:solidFill>
              </a:rPr>
              <a:t>(Safety margin)</a:t>
            </a:r>
            <a:r>
              <a:rPr lang="zh-TW" altLang="en-US" sz="3200" dirty="0">
                <a:solidFill>
                  <a:schemeClr val="tx1"/>
                </a:solidFill>
              </a:rPr>
              <a:t>觀念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rgbClr val="1E03BD"/>
                </a:solidFill>
              </a:rPr>
              <a:t>孩子穿越道路時</a:t>
            </a:r>
            <a:endParaRPr lang="en-US" altLang="zh-TW" sz="2800" b="1" dirty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再三地猶豫後仍然衝過，結果就被車輛撞擊了；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孩子並不是沒有看到車輛，只是作錯了決定；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他為什麼猶豫？</a:t>
            </a:r>
            <a:r>
              <a:rPr lang="zh-TW" altLang="en-US" b="1" dirty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rgbClr val="1E03BD"/>
                </a:solidFill>
              </a:rPr>
              <a:t>車輛在交岔路口欲左轉時</a:t>
            </a:r>
            <a:endParaRPr lang="en-US" altLang="zh-TW" sz="2800" b="1" dirty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對向的車輛不斷迎面而來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您是否有猶豫不決於「該不該轉」的經驗？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您為什麼會猶豫不決呢？</a:t>
            </a:r>
            <a:r>
              <a:rPr lang="zh-TW" altLang="en-US" b="1" dirty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rgbClr val="1E03BD"/>
                </a:solidFill>
              </a:rPr>
              <a:t>本來就沒安全把握，又浪費一、兩秒鐘「</a:t>
            </a:r>
            <a:r>
              <a:rPr lang="zh-TW" altLang="en-US" sz="2800" b="1" dirty="0">
                <a:solidFill>
                  <a:srgbClr val="C00000"/>
                </a:solidFill>
              </a:rPr>
              <a:t>猶豫</a:t>
            </a:r>
            <a:r>
              <a:rPr lang="zh-TW" altLang="en-US" sz="2800" b="1" dirty="0">
                <a:solidFill>
                  <a:srgbClr val="1E03BD"/>
                </a:solidFill>
              </a:rPr>
              <a:t>」</a:t>
            </a:r>
            <a:endParaRPr lang="en-US" altLang="zh-TW" sz="2800" b="1" dirty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1E03BD"/>
                </a:solidFill>
              </a:rPr>
              <a:t>此時若採取通過行動，是不是更危險？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</a:rPr>
              <a:t>許多交通事故都是在這種猶豫情況下發生的！</a:t>
            </a: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7771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捌、五大守則之三：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謹守安全空間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99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077713"/>
            <a:ext cx="9001000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安全空間</a:t>
            </a:r>
            <a:r>
              <a:rPr lang="en-US" altLang="zh-TW" dirty="0">
                <a:solidFill>
                  <a:schemeClr val="tx1"/>
                </a:solidFill>
              </a:rPr>
              <a:t>(Safety margin)</a:t>
            </a:r>
            <a:r>
              <a:rPr lang="zh-TW" altLang="en-US" dirty="0">
                <a:solidFill>
                  <a:schemeClr val="tx1"/>
                </a:solidFill>
              </a:rPr>
              <a:t>觀念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猶豫當下的最安全作法，乃是採取「不通過，再等」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但在那麼短之時間下，人類不易作到「理性且正確之決策」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情急下之正確決策，需靠「平時訓練所建立之直覺反射」來應付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因此，從小就要訓練「當心中猶豫，就要說</a:t>
            </a:r>
            <a:r>
              <a:rPr lang="en-US" altLang="zh-TW" sz="2200" b="1" dirty="0">
                <a:solidFill>
                  <a:srgbClr val="1E03BD"/>
                </a:solidFill>
              </a:rPr>
              <a:t>NO</a:t>
            </a:r>
            <a:r>
              <a:rPr lang="zh-TW" altLang="en-US" sz="2200" b="1" dirty="0">
                <a:solidFill>
                  <a:srgbClr val="1E03BD"/>
                </a:solidFill>
              </a:rPr>
              <a:t>」之用路好習慣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1"/>
                </a:solidFill>
              </a:rPr>
              <a:t>安全空間就是：</a:t>
            </a:r>
            <a:r>
              <a:rPr lang="zh-TW" altLang="en-US" b="1" dirty="0">
                <a:solidFill>
                  <a:srgbClr val="C00000"/>
                </a:solidFill>
              </a:rPr>
              <a:t>不作沒有絕對安全把握之交通行為，只要猶豫一定說「不」，讓它成為一種自然反射習慣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停放路邊車輛欲駛入道路時，曾否猶豫「會不會擦撞到前車」？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路邊停車時，曾否猶豫「後輪會不會掉入水溝」？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許多交通事故之發生，都有一些預警先機，只是您信不信而已？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隨時保有</a:t>
            </a:r>
            <a:r>
              <a:rPr lang="zh-TW" altLang="en-US" dirty="0">
                <a:solidFill>
                  <a:srgbClr val="C00000"/>
                </a:solidFill>
              </a:rPr>
              <a:t>安全空間之觀念</a:t>
            </a:r>
            <a:r>
              <a:rPr lang="zh-TW" altLang="en-US" dirty="0">
                <a:solidFill>
                  <a:schemeClr val="tx1"/>
                </a:solidFill>
              </a:rPr>
              <a:t>，讓交通之安全多一分保障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捌、五大守則之三：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謹守安全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89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道路上之交通事故，多是</a:t>
            </a:r>
            <a:r>
              <a:rPr lang="zh-TW" altLang="en-US" dirty="0">
                <a:solidFill>
                  <a:srgbClr val="C00000"/>
                </a:solidFill>
              </a:rPr>
              <a:t>用路人的不在意</a:t>
            </a:r>
            <a:r>
              <a:rPr lang="zh-TW" altLang="en-US" dirty="0">
                <a:solidFill>
                  <a:schemeClr val="tx1"/>
                </a:solidFill>
              </a:rPr>
              <a:t>所造成的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道路上最大的安全威脅：</a:t>
            </a:r>
            <a:r>
              <a:rPr lang="zh-TW" altLang="en-US" dirty="0">
                <a:solidFill>
                  <a:srgbClr val="C00000"/>
                </a:solidFill>
              </a:rPr>
              <a:t>快速</a:t>
            </a:r>
            <a:r>
              <a:rPr lang="zh-TW" altLang="en-US" dirty="0">
                <a:solidFill>
                  <a:schemeClr val="tx1"/>
                </a:solidFill>
              </a:rPr>
              <a:t>與</a:t>
            </a:r>
            <a:r>
              <a:rPr lang="zh-TW" altLang="en-US" dirty="0">
                <a:solidFill>
                  <a:srgbClr val="C00000"/>
                </a:solidFill>
              </a:rPr>
              <a:t>橫向位移</a:t>
            </a:r>
            <a:endParaRPr lang="en-US" altLang="zh-TW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C00000"/>
                </a:solidFill>
              </a:rPr>
              <a:t>為什麼要遵守速限的規定？為什麼要先打方向燈告訴他人？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排隊走路為什麼會比較安全？行進間嬉戲為什麼危險？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為什麼這些不良用路行為讓您危險？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C00000"/>
                </a:solidFill>
              </a:rPr>
              <a:t>交岔路口十公尺內任意停車、佔用車道停車、佔用人行道停車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C00000"/>
                </a:solidFill>
              </a:rPr>
              <a:t>任意變換車道不打方向燈、貪圖方便的逆向行車及斜穿路口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C00000"/>
                </a:solidFill>
              </a:rPr>
              <a:t>不耐等候的搶黃燈與闖紅燈、載運貨物未用心綁緊牢固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C00000"/>
                </a:solidFill>
              </a:rPr>
              <a:t>開啟車門時未細查週遭來車、路上嬉戲的小孩、漫不經心的行人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C00000"/>
                </a:solidFill>
              </a:rPr>
              <a:t>任意丟棄垃圾的駕駛人、放任貓狗在道路上亂跑的民眾、</a:t>
            </a:r>
            <a:r>
              <a:rPr lang="en-US" altLang="zh-TW" sz="2200" b="1" dirty="0">
                <a:solidFill>
                  <a:srgbClr val="C00000"/>
                </a:solidFill>
              </a:rPr>
              <a:t>….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道路上層出不窮的危險與違規行為，無時無刻威脅著我們的安全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玖、五大守則之四：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144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40560"/>
          </a:xfrm>
        </p:spPr>
        <p:txBody>
          <a:bodyPr/>
          <a:lstStyle/>
          <a:p>
            <a:pPr marL="442913" lvl="1" indent="-442913"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/>
                </a:solidFill>
              </a:rPr>
              <a:t>交通悲劇</a:t>
            </a:r>
            <a:r>
              <a:rPr lang="zh-TW" altLang="en-US" sz="2800" b="1" dirty="0">
                <a:solidFill>
                  <a:srgbClr val="C00000"/>
                </a:solidFill>
              </a:rPr>
              <a:t>不斷重演</a:t>
            </a:r>
            <a:r>
              <a:rPr lang="zh-TW" altLang="en-US" sz="2800" b="1" dirty="0">
                <a:solidFill>
                  <a:schemeClr val="tx1"/>
                </a:solidFill>
              </a:rPr>
              <a:t>，我們不能無動於衷、麻木不仁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不要讓「</a:t>
            </a:r>
            <a:r>
              <a:rPr lang="zh-TW" altLang="en-US" sz="2200" b="1" dirty="0">
                <a:solidFill>
                  <a:srgbClr val="C00000"/>
                </a:solidFill>
              </a:rPr>
              <a:t>別人都這麼作</a:t>
            </a:r>
            <a:r>
              <a:rPr lang="zh-TW" altLang="en-US" sz="2200" b="1" dirty="0">
                <a:solidFill>
                  <a:srgbClr val="1E03BD"/>
                </a:solidFill>
              </a:rPr>
              <a:t>」成為我們「</a:t>
            </a:r>
            <a:r>
              <a:rPr lang="zh-TW" altLang="en-US" sz="2200" b="1" dirty="0">
                <a:solidFill>
                  <a:srgbClr val="C00000"/>
                </a:solidFill>
              </a:rPr>
              <a:t>跟著作</a:t>
            </a:r>
            <a:r>
              <a:rPr lang="zh-TW" altLang="en-US" sz="2200" b="1" dirty="0">
                <a:solidFill>
                  <a:srgbClr val="1E03BD"/>
                </a:solidFill>
              </a:rPr>
              <a:t>」的藉口！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其實我們都知道不該作，但為何都無法讓</a:t>
            </a:r>
            <a:r>
              <a:rPr lang="zh-TW" altLang="en-US" sz="2200" b="1" dirty="0">
                <a:solidFill>
                  <a:srgbClr val="C00000"/>
                </a:solidFill>
              </a:rPr>
              <a:t>良知戰勝貪婪？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只要有</a:t>
            </a:r>
            <a:r>
              <a:rPr lang="zh-TW" altLang="en-US" sz="2200" b="1" dirty="0">
                <a:solidFill>
                  <a:srgbClr val="C00000"/>
                </a:solidFill>
              </a:rPr>
              <a:t>一個人</a:t>
            </a:r>
            <a:r>
              <a:rPr lang="zh-TW" altLang="en-US" sz="2200" b="1" dirty="0">
                <a:solidFill>
                  <a:srgbClr val="1E03BD"/>
                </a:solidFill>
              </a:rPr>
              <a:t>不遵守交通規則，</a:t>
            </a:r>
            <a:r>
              <a:rPr lang="zh-TW" altLang="en-US" sz="2200" b="1" dirty="0">
                <a:solidFill>
                  <a:srgbClr val="C00000"/>
                </a:solidFill>
              </a:rPr>
              <a:t>全民之交通安全</a:t>
            </a:r>
            <a:r>
              <a:rPr lang="zh-TW" altLang="en-US" sz="2200" b="1" dirty="0">
                <a:solidFill>
                  <a:srgbClr val="1E03BD"/>
                </a:solidFill>
              </a:rPr>
              <a:t>都不保！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不願自己成為「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受害者</a:t>
            </a:r>
            <a:r>
              <a:rPr lang="zh-TW" altLang="en-US" sz="2200" b="1" dirty="0">
                <a:solidFill>
                  <a:srgbClr val="1E03BD"/>
                </a:solidFill>
              </a:rPr>
              <a:t>」，更不要讓自己成為「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加害者</a:t>
            </a:r>
            <a:r>
              <a:rPr lang="zh-TW" altLang="en-US" sz="2200" b="1" dirty="0">
                <a:solidFill>
                  <a:srgbClr val="1E03BD"/>
                </a:solidFill>
              </a:rPr>
              <a:t>」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法規不足，警力不逮，出自</a:t>
            </a:r>
            <a:r>
              <a:rPr lang="zh-TW" altLang="en-US" sz="2200" b="1" dirty="0">
                <a:solidFill>
                  <a:srgbClr val="C00000"/>
                </a:solidFill>
              </a:rPr>
              <a:t>全民內心的道德</a:t>
            </a:r>
            <a:r>
              <a:rPr lang="zh-TW" altLang="en-US" sz="2200" b="1" dirty="0">
                <a:solidFill>
                  <a:srgbClr val="1E03BD"/>
                </a:solidFill>
              </a:rPr>
              <a:t>才是安全守護神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1"/>
                </a:solidFill>
              </a:rPr>
              <a:t>道路上的交通安全需要大家共同來注意與維護</a:t>
            </a:r>
            <a:endParaRPr lang="en-US" altLang="zh-TW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1"/>
                </a:solidFill>
              </a:rPr>
              <a:t>透過教育與宣導，從小培養國民</a:t>
            </a:r>
            <a:r>
              <a:rPr lang="zh-TW" altLang="en-US" b="1" dirty="0">
                <a:solidFill>
                  <a:srgbClr val="C00000"/>
                </a:solidFill>
              </a:rPr>
              <a:t>利他的用路觀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不作</a:t>
            </a:r>
            <a:r>
              <a:rPr lang="zh-TW" altLang="en-US" sz="2200" b="1" dirty="0">
                <a:solidFill>
                  <a:srgbClr val="C00000"/>
                </a:solidFill>
              </a:rPr>
              <a:t>危害他人交通安全</a:t>
            </a:r>
            <a:r>
              <a:rPr lang="zh-TW" altLang="en-US" sz="2200" b="1" dirty="0">
                <a:solidFill>
                  <a:srgbClr val="1E03BD"/>
                </a:solidFill>
              </a:rPr>
              <a:t>之用路行為</a:t>
            </a:r>
            <a:r>
              <a:rPr lang="en-US" altLang="zh-TW" sz="2200" b="1" dirty="0">
                <a:solidFill>
                  <a:srgbClr val="1E03BD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不作</a:t>
            </a:r>
            <a:r>
              <a:rPr lang="zh-TW" altLang="en-US" sz="2200" b="1" dirty="0">
                <a:solidFill>
                  <a:srgbClr val="C00000"/>
                </a:solidFill>
              </a:rPr>
              <a:t>妨礙他人交通方便</a:t>
            </a:r>
            <a:r>
              <a:rPr lang="zh-TW" altLang="en-US" sz="2200" b="1" dirty="0">
                <a:solidFill>
                  <a:srgbClr val="1E03BD"/>
                </a:solidFill>
              </a:rPr>
              <a:t>之用路行為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維護道路交通秩序與安全是我的責任</a:t>
            </a:r>
            <a:endParaRPr lang="en-US" altLang="zh-TW" sz="2200" b="1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國民的安全用路文化是需要日積月累改造的</a:t>
            </a:r>
            <a:endParaRPr lang="zh-TW" alt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3000" b="1" dirty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玖、五大守則之四：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466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不作道路交通事故的製造者，也不成為無辜的受害者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1"/>
                </a:solidFill>
              </a:rPr>
              <a:t>「防衛兼備」是具備</a:t>
            </a:r>
            <a:r>
              <a:rPr lang="zh-TW" altLang="en-US" b="1" dirty="0">
                <a:solidFill>
                  <a:srgbClr val="C00000"/>
                </a:solidFill>
              </a:rPr>
              <a:t>預防</a:t>
            </a:r>
            <a:r>
              <a:rPr lang="zh-TW" altLang="en-US" b="1" dirty="0">
                <a:solidFill>
                  <a:schemeClr val="tx1"/>
                </a:solidFill>
              </a:rPr>
              <a:t>與</a:t>
            </a:r>
            <a:r>
              <a:rPr lang="zh-TW" altLang="en-US" b="1" dirty="0">
                <a:solidFill>
                  <a:srgbClr val="C00000"/>
                </a:solidFill>
              </a:rPr>
              <a:t>保衛</a:t>
            </a:r>
            <a:r>
              <a:rPr lang="zh-TW" altLang="en-US" b="1" dirty="0">
                <a:solidFill>
                  <a:schemeClr val="tx1"/>
                </a:solidFill>
              </a:rPr>
              <a:t>雙重功能之用路行為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444500" lvl="1" indent="-44450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1E03BD"/>
                </a:solidFill>
              </a:rPr>
              <a:t>預防交通事故的發生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交通事故之發生原因中，</a:t>
            </a:r>
            <a:r>
              <a:rPr lang="en-US" altLang="zh-TW" sz="2000" b="1" dirty="0">
                <a:solidFill>
                  <a:srgbClr val="C00000"/>
                </a:solidFill>
              </a:rPr>
              <a:t>90%</a:t>
            </a:r>
            <a:r>
              <a:rPr lang="zh-TW" altLang="en-US" sz="2000" b="1" dirty="0">
                <a:solidFill>
                  <a:srgbClr val="C00000"/>
                </a:solidFill>
              </a:rPr>
              <a:t>與人為因素有關 </a:t>
            </a:r>
            <a:r>
              <a:rPr lang="en-US" altLang="zh-TW" sz="2000" b="1" dirty="0">
                <a:solidFill>
                  <a:srgbClr val="C00000"/>
                </a:solidFill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</a:rPr>
              <a:t>用路人的生理與心理</a:t>
            </a:r>
            <a:r>
              <a:rPr lang="en-US" altLang="zh-TW" sz="2000" b="1" dirty="0">
                <a:solidFill>
                  <a:srgbClr val="C0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生理現象與交通事故：反應時間、生理時鐘、疲勞、飲酒用藥等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心理現象與交通事故：心情亢奮或沮喪、分心或嬉鬧、情緒</a:t>
            </a:r>
            <a:r>
              <a:rPr lang="en-US" altLang="zh-TW" sz="2000" b="1" dirty="0">
                <a:solidFill>
                  <a:srgbClr val="C00000"/>
                </a:solidFill>
              </a:rPr>
              <a:t>…</a:t>
            </a:r>
            <a:r>
              <a:rPr lang="zh-TW" altLang="en-US" sz="2000" b="1" dirty="0">
                <a:solidFill>
                  <a:srgbClr val="C00000"/>
                </a:solidFill>
              </a:rPr>
              <a:t>等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1E03BD"/>
                </a:solidFill>
              </a:rPr>
              <a:t>自我保衛的用路行為</a:t>
            </a:r>
            <a:endParaRPr lang="en-US" altLang="zh-TW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許多事故之發生均有先機可循：</a:t>
            </a:r>
            <a:r>
              <a:rPr lang="zh-TW" altLang="en-US" sz="2000" b="1" dirty="0">
                <a:solidFill>
                  <a:srgbClr val="002060"/>
                </a:solidFill>
              </a:rPr>
              <a:t>學習</a:t>
            </a:r>
            <a:r>
              <a:rPr lang="zh-TW" altLang="en-US" sz="2000" b="1" dirty="0">
                <a:solidFill>
                  <a:schemeClr val="tx2"/>
                </a:solidFill>
              </a:rPr>
              <a:t>預知危險、提前佈署與防範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chemeClr val="tx2"/>
                </a:solidFill>
              </a:rPr>
              <a:t>從學習做一位好行人及好乘客開始，逐步建立自我防衛之用路行為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建立專心且隨時用心觀察週遭路況之用路好習慣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chemeClr val="tx2"/>
                </a:solidFill>
              </a:rPr>
              <a:t>交岔路口無辜被撞的，通常是綠燈起動後就魯莽衝出者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掌握可能之危機</a:t>
            </a:r>
            <a:r>
              <a:rPr lang="zh-TW" altLang="en-US" sz="2000" b="1" dirty="0">
                <a:solidFill>
                  <a:schemeClr val="tx1"/>
                </a:solidFill>
              </a:rPr>
              <a:t>：上下車或開車門、突然出現的危險、</a:t>
            </a:r>
            <a:r>
              <a:rPr lang="en-US" altLang="zh-TW" sz="2000" b="1" dirty="0">
                <a:solidFill>
                  <a:schemeClr val="tx1"/>
                </a:solidFill>
              </a:rPr>
              <a:t>…</a:t>
            </a:r>
            <a:r>
              <a:rPr lang="zh-TW" altLang="en-US" sz="2000" b="1" dirty="0">
                <a:solidFill>
                  <a:schemeClr val="tx1"/>
                </a:solidFill>
              </a:rPr>
              <a:t>等</a:t>
            </a: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拾、五大守則之五：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防衛兼備好習慣   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791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tx1"/>
                </a:solidFill>
              </a:rPr>
              <a:t>交通安全之推動需要全民之認知與行動</a:t>
            </a:r>
            <a:endParaRPr lang="en-US" altLang="zh-TW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tx1"/>
                </a:solidFill>
              </a:rPr>
              <a:t>透過社會運動改造國人之交通安全文化</a:t>
            </a:r>
            <a:endParaRPr lang="en-US" altLang="zh-TW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tx1"/>
                </a:solidFill>
              </a:rPr>
              <a:t>當前社會迫切需要的</a:t>
            </a:r>
            <a:r>
              <a:rPr lang="zh-TW" altLang="en-US" sz="3600" dirty="0">
                <a:solidFill>
                  <a:srgbClr val="C00000"/>
                </a:solidFill>
              </a:rPr>
              <a:t>五大交通安全運動</a:t>
            </a:r>
            <a:endParaRPr lang="en-US" altLang="zh-TW" sz="3600" dirty="0">
              <a:solidFill>
                <a:srgbClr val="C00000"/>
              </a:solidFill>
            </a:endParaRPr>
          </a:p>
          <a:p>
            <a:pPr marL="0" indent="534988">
              <a:buNone/>
            </a:pPr>
            <a:r>
              <a:rPr lang="en-US" altLang="zh-TW" sz="2600" dirty="0">
                <a:solidFill>
                  <a:srgbClr val="C00000"/>
                </a:solidFill>
              </a:rPr>
              <a:t>(1)</a:t>
            </a:r>
            <a:r>
              <a:rPr lang="zh-TW" altLang="en-US" sz="2600" dirty="0">
                <a:solidFill>
                  <a:srgbClr val="C00000"/>
                </a:solidFill>
              </a:rPr>
              <a:t> 車頭朝外停車：</a:t>
            </a:r>
            <a:r>
              <a:rPr lang="zh-TW" altLang="en-US" sz="2600" dirty="0">
                <a:solidFill>
                  <a:srgbClr val="1E03BD"/>
                </a:solidFill>
              </a:rPr>
              <a:t>不撞行人、迅速逃生、方便充電</a:t>
            </a:r>
            <a:endParaRPr lang="en-US" altLang="zh-TW" sz="2600" b="1" dirty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dirty="0">
                <a:solidFill>
                  <a:srgbClr val="C00000"/>
                </a:solidFill>
              </a:rPr>
              <a:t>(2)</a:t>
            </a:r>
            <a:r>
              <a:rPr lang="zh-TW" altLang="en-US" sz="2600" dirty="0">
                <a:solidFill>
                  <a:srgbClr val="C00000"/>
                </a:solidFill>
              </a:rPr>
              <a:t> 乘客責任 ：</a:t>
            </a:r>
            <a:r>
              <a:rPr lang="zh-TW" altLang="en-US" sz="2600" dirty="0">
                <a:solidFill>
                  <a:srgbClr val="1E03BD"/>
                </a:solidFill>
              </a:rPr>
              <a:t>協助駕駛人清醒與專心、全車生命保障</a:t>
            </a:r>
            <a:endParaRPr lang="en-US" altLang="zh-TW" sz="2600" dirty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>
                <a:solidFill>
                  <a:srgbClr val="C00000"/>
                </a:solidFill>
              </a:rPr>
              <a:t>(3)</a:t>
            </a:r>
            <a:r>
              <a:rPr lang="zh-TW" altLang="en-US" sz="2600" b="1" dirty="0">
                <a:solidFill>
                  <a:srgbClr val="C00000"/>
                </a:solidFill>
              </a:rPr>
              <a:t> 下車時向</a:t>
            </a:r>
            <a:r>
              <a:rPr lang="zh-TW" altLang="en-US" sz="2600" dirty="0">
                <a:solidFill>
                  <a:srgbClr val="C00000"/>
                </a:solidFill>
              </a:rPr>
              <a:t>公車及計程車司機說「謝謝」：</a:t>
            </a:r>
            <a:r>
              <a:rPr lang="zh-TW" altLang="en-US" sz="2600" dirty="0">
                <a:solidFill>
                  <a:srgbClr val="1E03BD"/>
                </a:solidFill>
              </a:rPr>
              <a:t>感恩鼓勵</a:t>
            </a:r>
            <a:endParaRPr lang="en-US" altLang="zh-TW" sz="2600" dirty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>
                <a:solidFill>
                  <a:srgbClr val="C00000"/>
                </a:solidFill>
              </a:rPr>
              <a:t>(4)</a:t>
            </a:r>
            <a:r>
              <a:rPr lang="zh-TW" altLang="en-US" sz="2600" b="1" dirty="0">
                <a:solidFill>
                  <a:srgbClr val="C00000"/>
                </a:solidFill>
              </a:rPr>
              <a:t> 對</a:t>
            </a:r>
            <a:r>
              <a:rPr lang="zh-TW" altLang="en-US" sz="2600" dirty="0">
                <a:solidFill>
                  <a:srgbClr val="C00000"/>
                </a:solidFill>
              </a:rPr>
              <a:t>禮讓行人的車輛駕駛揮手點頭致謝：</a:t>
            </a:r>
            <a:r>
              <a:rPr lang="zh-TW" altLang="en-US" sz="2600" dirty="0">
                <a:solidFill>
                  <a:srgbClr val="1E03BD"/>
                </a:solidFill>
              </a:rPr>
              <a:t>感謝與感動</a:t>
            </a:r>
            <a:endParaRPr lang="en-US" altLang="zh-TW" sz="2600" dirty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>
                <a:solidFill>
                  <a:srgbClr val="C00000"/>
                </a:solidFill>
              </a:rPr>
              <a:t>(5)</a:t>
            </a:r>
            <a:r>
              <a:rPr lang="zh-TW" altLang="en-US" sz="2600" b="1" dirty="0">
                <a:solidFill>
                  <a:srgbClr val="C00000"/>
                </a:solidFill>
              </a:rPr>
              <a:t> 保護</a:t>
            </a:r>
            <a:r>
              <a:rPr lang="zh-TW" altLang="en-US" sz="2600" b="1" dirty="0">
                <a:solidFill>
                  <a:schemeClr val="tx1"/>
                </a:solidFill>
              </a:rPr>
              <a:t>長者</a:t>
            </a:r>
            <a:r>
              <a:rPr lang="zh-TW" altLang="en-US" sz="2600" b="1" dirty="0">
                <a:solidFill>
                  <a:srgbClr val="C00000"/>
                </a:solidFill>
              </a:rPr>
              <a:t>及</a:t>
            </a:r>
            <a:r>
              <a:rPr lang="zh-TW" altLang="en-US" sz="2600" b="1" dirty="0">
                <a:solidFill>
                  <a:schemeClr val="tx1"/>
                </a:solidFill>
              </a:rPr>
              <a:t>婦孺</a:t>
            </a:r>
            <a:r>
              <a:rPr lang="zh-TW" altLang="en-US" sz="2600" b="1" dirty="0">
                <a:solidFill>
                  <a:srgbClr val="C00000"/>
                </a:solidFill>
              </a:rPr>
              <a:t>安全地穿越路口：</a:t>
            </a:r>
            <a:r>
              <a:rPr lang="zh-TW" altLang="en-US" sz="2600" b="1" dirty="0">
                <a:solidFill>
                  <a:srgbClr val="1E03BD"/>
                </a:solidFill>
              </a:rPr>
              <a:t>公平正義與人性</a:t>
            </a:r>
            <a:endParaRPr lang="en-US" altLang="zh-TW" sz="2600" b="1" dirty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chemeClr val="tx1"/>
                </a:solidFill>
              </a:rPr>
              <a:t>創造一個和諧、互助、感恩的交通環境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拾壹、透過社會運動改造用路文化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08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31524"/>
              </p:ext>
            </p:extLst>
          </p:nvPr>
        </p:nvGraphicFramePr>
        <p:xfrm>
          <a:off x="107504" y="1340768"/>
          <a:ext cx="8928994" cy="4595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3397245238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3262650524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1205153101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12170865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16133082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93233607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1782194018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五大</a:t>
                      </a:r>
                      <a:endParaRPr lang="en-US" altLang="zh-TW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守則一</a:t>
                      </a:r>
                      <a:endParaRPr lang="en-US" altLang="zh-TW" sz="16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路權</a:t>
                      </a:r>
                      <a:endParaRPr lang="en-US" altLang="zh-TW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</a:t>
                      </a:r>
                      <a:endParaRPr lang="en-US" altLang="zh-TW" sz="16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en-US" altLang="zh-TW" sz="16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看見你我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守則三</a:t>
                      </a:r>
                      <a:endParaRPr lang="en-US" altLang="zh-TW" sz="16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安全空間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守則四</a:t>
                      </a:r>
                      <a:endParaRPr lang="en-US" altLang="zh-TW" sz="16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利他用路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守則五</a:t>
                      </a:r>
                      <a:endParaRPr lang="en-US" altLang="zh-TW" sz="16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防衛兼備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004436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15025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209213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衝突區隔、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42737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6985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81649"/>
                  </a:ext>
                </a:extLst>
              </a:tr>
              <a:tr h="21863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863948"/>
                  </a:ext>
                </a:extLst>
              </a:tr>
              <a:tr h="218636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0372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76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5517" y="188913"/>
            <a:ext cx="8820979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拾貳、交通安全核心教學內容規劃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999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146673"/>
              </p:ext>
            </p:extLst>
          </p:nvPr>
        </p:nvGraphicFramePr>
        <p:xfrm>
          <a:off x="107504" y="1340768"/>
          <a:ext cx="8928994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3397245238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3262650524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417265313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12170865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16133082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93233607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1782194018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四年級</a:t>
                      </a:r>
                      <a:endParaRPr lang="zh-TW" altLang="en-US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六年級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00443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150251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209213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衝突區隔，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42737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69858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8164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863948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03727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7696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5517" y="188913"/>
            <a:ext cx="8820979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拾貳、交通安全核心教學內容規劃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06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828974"/>
              </p:ext>
            </p:extLst>
          </p:nvPr>
        </p:nvGraphicFramePr>
        <p:xfrm>
          <a:off x="78379" y="1124744"/>
          <a:ext cx="90041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9934" y="188913"/>
            <a:ext cx="9004132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(2/8)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289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371046"/>
              </p:ext>
            </p:extLst>
          </p:nvPr>
        </p:nvGraphicFramePr>
        <p:xfrm>
          <a:off x="107504" y="1340768"/>
          <a:ext cx="8928994" cy="4517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3397245238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3262650524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212170865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932336070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</a:t>
                      </a:r>
                      <a:endParaRPr lang="en-US" altLang="zh-TW" sz="24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融入</a:t>
                      </a:r>
                      <a:endParaRPr lang="en-US" altLang="zh-TW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</a:t>
                      </a:r>
                      <a:endParaRPr lang="en-US" altLang="zh-TW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00443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150251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209213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衝突區隔、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42737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69858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8164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863948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03727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7696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C0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拾貳、交通安全核心教學內容規劃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262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4056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知識無法改變行為，態度與信念才是決定行為的關鍵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從「心」做起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：珍惜生命、認識殘忍事故、激勵正義與責任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「安全是一切努力的保障，沒有安全一切枉然」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價值觀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利他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是影響駕駛行為的最大動力，強化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共享互惠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用路觀教學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風險感認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最直接影響駕駛行為，推動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風險感認教學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亟待加強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培育具有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「奉公守法、正義負責」法意識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之現代化文明公民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透過環境與社會的安全文化薰陶，建立正確的安全用路行為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學習交通安全知識與技能並付諸行動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認知交通事故風險存在事實，認真學習交通安全知識與技能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建立正確務實之交通安全觀念，落實做到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交通安全五大守則</a:t>
            </a:r>
            <a:endParaRPr lang="en-US" altLang="zh-TW" b="1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落實學校與駕駛教育功能、強化專業之安全教學設計與管理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健全交通安全政策之推動機制、落實做到</a:t>
            </a:r>
            <a:r>
              <a:rPr lang="en-US" altLang="zh-TW" b="1" dirty="0">
                <a:solidFill>
                  <a:srgbClr val="1E03BD"/>
                </a:solidFill>
                <a:latin typeface="標楷體" panose="03000509000000000000" pitchFamily="65" charset="-120"/>
              </a:rPr>
              <a:t>PDCA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之系統化管理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0960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拾參、結語 </a:t>
            </a:r>
          </a:p>
        </p:txBody>
      </p:sp>
    </p:spTree>
    <p:extLst>
      <p:ext uri="{BB962C8B-B14F-4D97-AF65-F5344CB8AC3E}">
        <p14:creationId xmlns:p14="http://schemas.microsoft.com/office/powerpoint/2010/main" val="322265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143031"/>
              </p:ext>
            </p:extLst>
          </p:nvPr>
        </p:nvGraphicFramePr>
        <p:xfrm>
          <a:off x="107504" y="1268760"/>
          <a:ext cx="8928992" cy="489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(3/8)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0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649610"/>
              </p:ext>
            </p:extLst>
          </p:nvPr>
        </p:nvGraphicFramePr>
        <p:xfrm>
          <a:off x="107504" y="1196753"/>
          <a:ext cx="8928992" cy="486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挪威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2.0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芬蘭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3.8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6.5 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瑞典</a:t>
                      </a:r>
                      <a:endParaRPr lang="en-US" altLang="zh-TW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4.1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紐西蘭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7.8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法國</a:t>
                      </a:r>
                      <a:endParaRPr lang="en-US" altLang="zh-TW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5.0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</a:t>
                      </a:r>
                      <a:endParaRPr lang="en-US" altLang="zh-TW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12.1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2.9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義大利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5.2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墨西哥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12.3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愛爾蘭</a:t>
                      </a:r>
                      <a:endParaRPr lang="en-US" altLang="zh-TW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2.9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比利時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5.4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12.4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丹麥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3.4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澳洲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5.6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12.4 (2019)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荷蘭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3.8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加拿大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5.8 (2019) 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阿根廷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13.6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西班牙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3.7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葡萄牙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6.3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23.6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3.7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希臘</a:t>
                      </a:r>
                      <a:endParaRPr lang="en-US" altLang="zh-TW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1E03BD"/>
                          </a:solidFill>
                        </a:rPr>
                        <a:t>6.5 (2019)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C00000"/>
                          </a:solidFill>
                        </a:rPr>
                        <a:t>25.1 (2019)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(4/8)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80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826343"/>
          </a:xfrm>
        </p:spPr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(5/8)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graphicFrame>
        <p:nvGraphicFramePr>
          <p:cNvPr id="10" name="內容版面配置區 6"/>
          <p:cNvGraphicFramePr>
            <a:graphicFrameLocks noGrp="1"/>
          </p:cNvGraphicFramePr>
          <p:nvPr>
            <p:ph sz="half" idx="1"/>
          </p:nvPr>
        </p:nvGraphicFramePr>
        <p:xfrm>
          <a:off x="323528" y="1124744"/>
          <a:ext cx="43246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內容版面配置區 20"/>
          <p:cNvGraphicFramePr>
            <a:graphicFrameLocks noGrp="1"/>
          </p:cNvGraphicFramePr>
          <p:nvPr>
            <p:ph sz="half" idx="2"/>
          </p:nvPr>
        </p:nvGraphicFramePr>
        <p:xfrm>
          <a:off x="4716016" y="1124744"/>
          <a:ext cx="41722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254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513779"/>
              </p:ext>
            </p:extLst>
          </p:nvPr>
        </p:nvGraphicFramePr>
        <p:xfrm>
          <a:off x="468313" y="1341438"/>
          <a:ext cx="82296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(6/8)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2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891565"/>
              </p:ext>
            </p:extLst>
          </p:nvPr>
        </p:nvGraphicFramePr>
        <p:xfrm>
          <a:off x="457200" y="1412776"/>
          <a:ext cx="82296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964488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(7/8)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45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4" name="Group 152"/>
          <p:cNvGraphicFramePr>
            <a:graphicFrameLocks noGrp="1"/>
          </p:cNvGraphicFramePr>
          <p:nvPr>
            <p:ph idx="1"/>
          </p:nvPr>
        </p:nvGraphicFramePr>
        <p:xfrm>
          <a:off x="269267" y="1185777"/>
          <a:ext cx="8568953" cy="4915088"/>
        </p:xfrm>
        <a:graphic>
          <a:graphicData uri="http://schemas.openxmlformats.org/drawingml/2006/table">
            <a:tbl>
              <a:tblPr/>
              <a:tblGrid>
                <a:gridCol w="122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4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49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各年齡族群駕駛機車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萬公里之受傷風險比較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50+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男性為基底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性別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年齡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危險行為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性別年齡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總計風險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844420"/>
                  </a:ext>
                </a:extLst>
              </a:tr>
              <a:tr h="50366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男性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4.49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6.11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20-29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30-49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5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女性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7.93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8.24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20-29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4.06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30-39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80512" cy="8509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(8/8)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6508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eaVert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444500" marR="0" indent="-4445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pitchFamily="2" charset="2"/>
          <a:buChar char="v"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50000"/>
              </a:schemeClr>
            </a:solidFill>
            <a:effectLst/>
            <a:uLnTx/>
            <a:uFillTx/>
            <a:latin typeface="華康中黑體" pitchFamily="49" charset="-120"/>
            <a:ea typeface="華康中黑體" pitchFamily="49" charset="-12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10690</TotalTime>
  <Words>3839</Words>
  <Application>Microsoft Office PowerPoint</Application>
  <PresentationFormat>如螢幕大小 (4:3)</PresentationFormat>
  <Paragraphs>587</Paragraphs>
  <Slides>31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華康中黑體</vt:lpstr>
      <vt:lpstr>微軟正黑體</vt:lpstr>
      <vt:lpstr>新細明體</vt:lpstr>
      <vt:lpstr>標楷體</vt:lpstr>
      <vt:lpstr>Arial</vt:lpstr>
      <vt:lpstr>Arial Narrow</vt:lpstr>
      <vt:lpstr>Calibri</vt:lpstr>
      <vt:lpstr>Times New Roman</vt:lpstr>
      <vt:lpstr>Verdana</vt:lpstr>
      <vt:lpstr>Wingdings</vt:lpstr>
      <vt:lpstr>Wingdings 3</vt:lpstr>
      <vt:lpstr>Office 佈景主題</vt:lpstr>
      <vt:lpstr>「五大守則」及「五大運動」 在學校交通安全教育之推動</vt:lpstr>
      <vt:lpstr>壹、認識我國的道路交通事故(1/8)</vt:lpstr>
      <vt:lpstr>壹、認識我國的道路交通事故(2/8)</vt:lpstr>
      <vt:lpstr>壹、認識我國的道路交通事故(3/8)</vt:lpstr>
      <vt:lpstr>壹、認識我國的道路交通事故(4/8)</vt:lpstr>
      <vt:lpstr>壹、認識我國的道路交通事故(5/8)</vt:lpstr>
      <vt:lpstr>壹、認識我國的道路交通事故(6/8)</vt:lpstr>
      <vt:lpstr>壹、認識我國的道路交通事故(7/8)</vt:lpstr>
      <vt:lpstr>壹、認識我國的道路交通事故(8/8)</vt:lpstr>
      <vt:lpstr>貳、認識殘酷的交通事故(1/3)</vt:lpstr>
      <vt:lpstr>貳、認識殘酷的交通事故(2/3)</vt:lpstr>
      <vt:lpstr>貳、認識殘酷的交通事故(3/3)</vt:lpstr>
      <vt:lpstr>參、現代國民應有之交通安全素養</vt:lpstr>
      <vt:lpstr>範例一：交通標誌小常識 (禁止停車標誌的「NO」)</vt:lpstr>
      <vt:lpstr>範例二：交通號誌小常識 (紅綠燈的固定擺設位置)</vt:lpstr>
      <vt:lpstr>範例三：交通號誌小常識 (紅綠燈的固定擺設位置)</vt:lpstr>
      <vt:lpstr>肆、國民基本交通安全之教育藍圖</vt:lpstr>
      <vt:lpstr>伍、學校交通安全教育之目標</vt:lpstr>
      <vt:lpstr>陸、五大守則之一：熟悉路權、遵守法規</vt:lpstr>
      <vt:lpstr>柒、五大守則之二：我看得見您，您看得見我  (1/2)</vt:lpstr>
      <vt:lpstr>柒、五大守則之二：我看得見您，您看得見我 (2/2)</vt:lpstr>
      <vt:lpstr>捌、五大守則之三： 謹守安全空間  (1/2)</vt:lpstr>
      <vt:lpstr>捌、五大守則之三：謹守安全空間   (2/2)</vt:lpstr>
      <vt:lpstr>玖、五大守則之四：利他用路觀   (1/2)</vt:lpstr>
      <vt:lpstr>玖、五大守則之四：利他用路觀   (2/2)</vt:lpstr>
      <vt:lpstr>拾、五大守則之五：防衛兼備好習慣   </vt:lpstr>
      <vt:lpstr>拾壹、透過社會運動改造用路文化</vt:lpstr>
      <vt:lpstr>拾貳、交通安全核心教學內容規劃(1/3)</vt:lpstr>
      <vt:lpstr>拾貳、交通安全核心教學內容規劃(2/3)</vt:lpstr>
      <vt:lpstr>拾貳、交通安全核心教學內容規劃(3/3)</vt:lpstr>
      <vt:lpstr>拾參、結語 </vt:lpstr>
    </vt:vector>
  </TitlesOfParts>
  <Company>SYNNEX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Chih-wei</dc:creator>
  <cp:lastModifiedBy>fanglin hueng</cp:lastModifiedBy>
  <cp:revision>1070</cp:revision>
  <cp:lastPrinted>2016-05-31T09:24:09Z</cp:lastPrinted>
  <dcterms:created xsi:type="dcterms:W3CDTF">2012-12-13T14:51:53Z</dcterms:created>
  <dcterms:modified xsi:type="dcterms:W3CDTF">2023-10-24T07:05:38Z</dcterms:modified>
</cp:coreProperties>
</file>